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31"/>
  </p:notesMasterIdLst>
  <p:handoutMasterIdLst>
    <p:handoutMasterId r:id="rId32"/>
  </p:handoutMasterIdLst>
  <p:sldIdLst>
    <p:sldId id="256" r:id="rId3"/>
    <p:sldId id="413" r:id="rId4"/>
    <p:sldId id="423" r:id="rId5"/>
    <p:sldId id="436" r:id="rId6"/>
    <p:sldId id="437" r:id="rId7"/>
    <p:sldId id="438" r:id="rId8"/>
    <p:sldId id="418" r:id="rId9"/>
    <p:sldId id="416" r:id="rId10"/>
    <p:sldId id="425" r:id="rId11"/>
    <p:sldId id="430" r:id="rId12"/>
    <p:sldId id="424" r:id="rId13"/>
    <p:sldId id="259" r:id="rId14"/>
    <p:sldId id="397" r:id="rId15"/>
    <p:sldId id="406" r:id="rId16"/>
    <p:sldId id="263" r:id="rId17"/>
    <p:sldId id="400" r:id="rId18"/>
    <p:sldId id="401" r:id="rId19"/>
    <p:sldId id="408" r:id="rId20"/>
    <p:sldId id="439" r:id="rId21"/>
    <p:sldId id="433" r:id="rId22"/>
    <p:sldId id="431" r:id="rId23"/>
    <p:sldId id="432" r:id="rId24"/>
    <p:sldId id="410" r:id="rId25"/>
    <p:sldId id="411" r:id="rId26"/>
    <p:sldId id="446" r:id="rId27"/>
    <p:sldId id="447" r:id="rId28"/>
    <p:sldId id="448" r:id="rId29"/>
    <p:sldId id="440" r:id="rId30"/>
  </p:sldIdLst>
  <p:sldSz cx="9144000" cy="6858000" type="screen4x3"/>
  <p:notesSz cx="6669088" cy="9872663"/>
  <p:defaultTextStyle>
    <a:defPPr>
      <a:defRPr lang="en-GB"/>
    </a:defPPr>
    <a:lvl1pPr algn="l" defTabSz="449263" rtl="0" eaLnBrk="0" fontAlgn="base" hangingPunct="0">
      <a:spcBef>
        <a:spcPct val="0"/>
      </a:spcBef>
      <a:spcAft>
        <a:spcPct val="0"/>
      </a:spcAft>
      <a:defRPr sz="2400" kern="1200">
        <a:solidFill>
          <a:schemeClr val="bg1"/>
        </a:solidFill>
        <a:latin typeface="Arial" panose="020B0604020202020204" pitchFamily="34" charset="0"/>
        <a:ea typeface="Microsoft YaHei" panose="020B0503020204020204" pitchFamily="34" charset="-122"/>
        <a:cs typeface="+mn-cs"/>
      </a:defRPr>
    </a:lvl1pPr>
    <a:lvl2pPr marL="742950" indent="-285750" algn="l" defTabSz="449263" rtl="0" eaLnBrk="0" fontAlgn="base" hangingPunct="0">
      <a:spcBef>
        <a:spcPct val="0"/>
      </a:spcBef>
      <a:spcAft>
        <a:spcPct val="0"/>
      </a:spcAft>
      <a:defRPr sz="2400" kern="1200">
        <a:solidFill>
          <a:schemeClr val="bg1"/>
        </a:solidFill>
        <a:latin typeface="Arial" panose="020B0604020202020204" pitchFamily="34" charset="0"/>
        <a:ea typeface="Microsoft YaHei" panose="020B0503020204020204" pitchFamily="34" charset="-122"/>
        <a:cs typeface="+mn-cs"/>
      </a:defRPr>
    </a:lvl2pPr>
    <a:lvl3pPr marL="11430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icrosoft YaHei" panose="020B0503020204020204" pitchFamily="34" charset="-122"/>
        <a:cs typeface="+mn-cs"/>
      </a:defRPr>
    </a:lvl3pPr>
    <a:lvl4pPr marL="16002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icrosoft YaHei" panose="020B0503020204020204" pitchFamily="34" charset="-122"/>
        <a:cs typeface="+mn-cs"/>
      </a:defRPr>
    </a:lvl4pPr>
    <a:lvl5pPr marL="2057400" indent="-228600" algn="l" defTabSz="449263" rtl="0" eaLnBrk="0" fontAlgn="base" hangingPunct="0">
      <a:spcBef>
        <a:spcPct val="0"/>
      </a:spcBef>
      <a:spcAft>
        <a:spcPct val="0"/>
      </a:spcAft>
      <a:defRPr sz="2400" kern="1200">
        <a:solidFill>
          <a:schemeClr val="bg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sz="2400" kern="1200">
        <a:solidFill>
          <a:schemeClr val="bg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sz="2400" kern="1200">
        <a:solidFill>
          <a:schemeClr val="bg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sz="2400" kern="1200">
        <a:solidFill>
          <a:schemeClr val="bg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sz="2400" kern="1200">
        <a:solidFill>
          <a:schemeClr val="bg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65"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60093"/>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0" autoAdjust="0"/>
    <p:restoredTop sz="94660"/>
  </p:normalViewPr>
  <p:slideViewPr>
    <p:cSldViewPr>
      <p:cViewPr varScale="1">
        <p:scale>
          <a:sx n="65" d="100"/>
          <a:sy n="65" d="100"/>
        </p:scale>
        <p:origin x="1328" y="40"/>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65"/>
        <p:guide pos="212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2889108" cy="494186"/>
          </a:xfrm>
          <a:prstGeom prst="rect">
            <a:avLst/>
          </a:prstGeom>
        </p:spPr>
        <p:txBody>
          <a:bodyPr vert="horz" lIns="90469" tIns="45234" rIns="90469" bIns="45234" rtlCol="0"/>
          <a:lstStyle>
            <a:lvl1pPr algn="l">
              <a:buClr>
                <a:srgbClr val="000000"/>
              </a:buClr>
              <a:buSzPct val="100000"/>
              <a:buFont typeface="Times New Roman" panose="02020603050405020304" pitchFamily="18" charset="0"/>
              <a:buNone/>
              <a:defRPr sz="1200">
                <a:latin typeface="Arial" panose="020B0604020202020204" pitchFamily="34" charset="0"/>
                <a:ea typeface="Microsoft YaHei" panose="020B0503020204020204" pitchFamily="34" charset="-122"/>
              </a:defRPr>
            </a:lvl1pPr>
          </a:lstStyle>
          <a:p>
            <a:pPr>
              <a:defRPr/>
            </a:pPr>
            <a:endParaRPr lang="de-DE"/>
          </a:p>
        </p:txBody>
      </p:sp>
      <p:sp>
        <p:nvSpPr>
          <p:cNvPr id="3" name="Datumsplatzhalter 2"/>
          <p:cNvSpPr>
            <a:spLocks noGrp="1"/>
          </p:cNvSpPr>
          <p:nvPr>
            <p:ph type="dt" sz="quarter" idx="1"/>
          </p:nvPr>
        </p:nvSpPr>
        <p:spPr>
          <a:xfrm>
            <a:off x="3778425" y="0"/>
            <a:ext cx="2889108" cy="494186"/>
          </a:xfrm>
          <a:prstGeom prst="rect">
            <a:avLst/>
          </a:prstGeom>
        </p:spPr>
        <p:txBody>
          <a:bodyPr vert="horz" lIns="90469" tIns="45234" rIns="90469" bIns="45234" rtlCol="0"/>
          <a:lstStyle>
            <a:lvl1pPr algn="r">
              <a:buClr>
                <a:srgbClr val="000000"/>
              </a:buClr>
              <a:buSzPct val="100000"/>
              <a:buFont typeface="Times New Roman" panose="02020603050405020304" pitchFamily="18" charset="0"/>
              <a:buNone/>
              <a:defRPr sz="1200">
                <a:latin typeface="Arial" panose="020B0604020202020204" pitchFamily="34" charset="0"/>
                <a:ea typeface="Microsoft YaHei" panose="020B0503020204020204" pitchFamily="34" charset="-122"/>
              </a:defRPr>
            </a:lvl1pPr>
          </a:lstStyle>
          <a:p>
            <a:pPr>
              <a:defRPr/>
            </a:pPr>
            <a:fld id="{DDFA6012-D763-4F3B-90BC-5751BBF37257}" type="datetimeFigureOut">
              <a:rPr lang="de-DE"/>
              <a:pPr>
                <a:defRPr/>
              </a:pPr>
              <a:t>16.05.2018</a:t>
            </a:fld>
            <a:endParaRPr lang="de-DE"/>
          </a:p>
        </p:txBody>
      </p:sp>
      <p:sp>
        <p:nvSpPr>
          <p:cNvPr id="4" name="Fußzeilenplatzhalter 3"/>
          <p:cNvSpPr>
            <a:spLocks noGrp="1"/>
          </p:cNvSpPr>
          <p:nvPr>
            <p:ph type="ftr" sz="quarter" idx="2"/>
          </p:nvPr>
        </p:nvSpPr>
        <p:spPr>
          <a:xfrm>
            <a:off x="1" y="9378478"/>
            <a:ext cx="2889108" cy="494186"/>
          </a:xfrm>
          <a:prstGeom prst="rect">
            <a:avLst/>
          </a:prstGeom>
        </p:spPr>
        <p:txBody>
          <a:bodyPr vert="horz" lIns="90469" tIns="45234" rIns="90469" bIns="45234" rtlCol="0" anchor="b"/>
          <a:lstStyle>
            <a:lvl1pPr algn="l">
              <a:buClr>
                <a:srgbClr val="000000"/>
              </a:buClr>
              <a:buSzPct val="100000"/>
              <a:buFont typeface="Times New Roman" panose="02020603050405020304" pitchFamily="18" charset="0"/>
              <a:buNone/>
              <a:defRPr sz="1200">
                <a:latin typeface="Arial" panose="020B0604020202020204" pitchFamily="34" charset="0"/>
                <a:ea typeface="Microsoft YaHei" panose="020B0503020204020204" pitchFamily="34" charset="-122"/>
              </a:defRPr>
            </a:lvl1pPr>
          </a:lstStyle>
          <a:p>
            <a:pPr>
              <a:defRPr/>
            </a:pPr>
            <a:endParaRPr lang="de-DE"/>
          </a:p>
        </p:txBody>
      </p:sp>
      <p:sp>
        <p:nvSpPr>
          <p:cNvPr id="5" name="Foliennummernplatzhalter 4"/>
          <p:cNvSpPr>
            <a:spLocks noGrp="1"/>
          </p:cNvSpPr>
          <p:nvPr>
            <p:ph type="sldNum" sz="quarter" idx="3"/>
          </p:nvPr>
        </p:nvSpPr>
        <p:spPr>
          <a:xfrm>
            <a:off x="3778425" y="9378478"/>
            <a:ext cx="2889108" cy="494186"/>
          </a:xfrm>
          <a:prstGeom prst="rect">
            <a:avLst/>
          </a:prstGeom>
        </p:spPr>
        <p:txBody>
          <a:bodyPr vert="horz" wrap="square" lIns="90469" tIns="45234" rIns="90469" bIns="45234" numCol="1" anchor="b" anchorCtr="0" compatLnSpc="1">
            <a:prstTxWarp prst="textNoShape">
              <a:avLst/>
            </a:prstTxWarp>
          </a:bodyPr>
          <a:lstStyle>
            <a:lvl1pPr algn="r">
              <a:buClr>
                <a:srgbClr val="000000"/>
              </a:buClr>
              <a:buSzPct val="100000"/>
              <a:buFont typeface="Times New Roman" panose="02020603050405020304" pitchFamily="18" charset="0"/>
              <a:buNone/>
              <a:defRPr sz="1200" smtClean="0"/>
            </a:lvl1pPr>
          </a:lstStyle>
          <a:p>
            <a:pPr>
              <a:defRPr/>
            </a:pPr>
            <a:fld id="{8BDAB965-3525-4F46-854C-CD2A9C437A2D}" type="slidenum">
              <a:rPr lang="de-DE" altLang="de-DE"/>
              <a:pPr>
                <a:defRPr/>
              </a:pPr>
              <a:t>‹Nr.›</a:t>
            </a:fld>
            <a:endParaRPr lang="de-DE" altLang="de-DE"/>
          </a:p>
        </p:txBody>
      </p:sp>
    </p:spTree>
    <p:extLst>
      <p:ext uri="{BB962C8B-B14F-4D97-AF65-F5344CB8AC3E}">
        <p14:creationId xmlns:p14="http://schemas.microsoft.com/office/powerpoint/2010/main" val="351890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AutoShape 1"/>
          <p:cNvSpPr>
            <a:spLocks noChangeArrowheads="1"/>
          </p:cNvSpPr>
          <p:nvPr/>
        </p:nvSpPr>
        <p:spPr bwMode="auto">
          <a:xfrm>
            <a:off x="0" y="0"/>
            <a:ext cx="6669088" cy="9872663"/>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
        <p:nvSpPr>
          <p:cNvPr id="2" name="Rectangle 2"/>
          <p:cNvSpPr>
            <a:spLocks noGrp="1" noChangeArrowheads="1"/>
          </p:cNvSpPr>
          <p:nvPr>
            <p:ph type="hdr"/>
          </p:nvPr>
        </p:nvSpPr>
        <p:spPr bwMode="auto">
          <a:xfrm>
            <a:off x="0" y="0"/>
            <a:ext cx="2885993" cy="49102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00" tIns="44522" rIns="89400" bIns="44522" numCol="1" anchor="t" anchorCtr="0" compatLnSpc="1">
            <a:prstTxWarp prst="textNoShape">
              <a:avLst/>
            </a:prstTxWarp>
          </a:bodyPr>
          <a:lstStyle>
            <a:lvl1pPr eaLnBrk="1" hangingPunct="1">
              <a:buClrTx/>
              <a:buSzPct val="100000"/>
              <a:buFontTx/>
              <a:buNone/>
              <a:tabLst>
                <a:tab pos="444488" algn="l"/>
                <a:tab pos="888973" algn="l"/>
                <a:tab pos="1333460" algn="l"/>
                <a:tab pos="1777946" algn="l"/>
                <a:tab pos="2222434" algn="l"/>
                <a:tab pos="2666919" algn="l"/>
              </a:tabLst>
              <a:defRPr sz="1200">
                <a:solidFill>
                  <a:srgbClr val="969696"/>
                </a:solidFill>
                <a:latin typeface="Times New Roman" pitchFamily="16" charset="0"/>
                <a:ea typeface="Microsoft YaHei" charset="-122"/>
                <a:cs typeface="Segoe UI" charset="0"/>
              </a:defRPr>
            </a:lvl1pPr>
          </a:lstStyle>
          <a:p>
            <a:pPr>
              <a:defRPr/>
            </a:pPr>
            <a:r>
              <a:rPr lang="de-DE" altLang="de-DE"/>
              <a:t>Interkuturelle Kompetenz</a:t>
            </a:r>
          </a:p>
        </p:txBody>
      </p:sp>
      <p:sp>
        <p:nvSpPr>
          <p:cNvPr id="4100" name="Rectangle 3"/>
          <p:cNvSpPr>
            <a:spLocks noGrp="1" noRot="1" noChangeAspect="1" noChangeArrowheads="1"/>
          </p:cNvSpPr>
          <p:nvPr>
            <p:ph type="sldImg"/>
          </p:nvPr>
        </p:nvSpPr>
        <p:spPr bwMode="auto">
          <a:xfrm>
            <a:off x="868363" y="741363"/>
            <a:ext cx="4929187" cy="3697287"/>
          </a:xfrm>
          <a:prstGeom prst="rect">
            <a:avLst/>
          </a:prstGeom>
          <a:noFill/>
          <a:ln w="9360" cap="sq">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 name="Rectangle 4"/>
          <p:cNvSpPr>
            <a:spLocks noGrp="1" noChangeArrowheads="1"/>
          </p:cNvSpPr>
          <p:nvPr>
            <p:ph type="body"/>
          </p:nvPr>
        </p:nvSpPr>
        <p:spPr bwMode="auto">
          <a:xfrm>
            <a:off x="665042" y="4720816"/>
            <a:ext cx="5335893" cy="4439778"/>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400" tIns="44522" rIns="89400" bIns="44522" numCol="1" anchor="t" anchorCtr="0" compatLnSpc="1">
            <a:prstTxWarp prst="textNoShape">
              <a:avLst/>
            </a:prstTxWarp>
          </a:bodyPr>
          <a:lstStyle/>
          <a:p>
            <a:pPr lvl="0"/>
            <a:endParaRPr lang="de-DE" altLang="de-DE" noProof="0" smtClean="0"/>
          </a:p>
        </p:txBody>
      </p:sp>
      <p:sp>
        <p:nvSpPr>
          <p:cNvPr id="3077" name="Rectangle 5"/>
          <p:cNvSpPr>
            <a:spLocks noChangeArrowheads="1"/>
          </p:cNvSpPr>
          <p:nvPr/>
        </p:nvSpPr>
        <p:spPr bwMode="auto">
          <a:xfrm>
            <a:off x="1" y="9378478"/>
            <a:ext cx="2632125" cy="492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400" tIns="44522" rIns="89400" bIns="44522"/>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eaLnBrk="1" hangingPunct="1">
              <a:buSzPct val="100000"/>
              <a:defRPr/>
            </a:pPr>
            <a:r>
              <a:rPr lang="de-DE" altLang="de-DE" sz="1200" smtClean="0">
                <a:solidFill>
                  <a:srgbClr val="969696"/>
                </a:solidFill>
              </a:rPr>
              <a:t>ausgedruckt am: </a:t>
            </a:r>
          </a:p>
          <a:p>
            <a:pPr eaLnBrk="1" hangingPunct="1">
              <a:buSzPct val="100000"/>
              <a:defRPr/>
            </a:pPr>
            <a:fld id="{34B065AA-919F-40D4-9980-5A03C5B30E28}" type="datetime1">
              <a:rPr lang="de-DE" altLang="de-DE" sz="1200" smtClean="0">
                <a:solidFill>
                  <a:srgbClr val="969696"/>
                </a:solidFill>
              </a:rPr>
              <a:pPr eaLnBrk="1" hangingPunct="1">
                <a:buSzPct val="100000"/>
                <a:defRPr/>
              </a:pPr>
              <a:t>16.05.2018</a:t>
            </a:fld>
            <a:endParaRPr lang="de-DE" altLang="de-DE" sz="1200" smtClean="0">
              <a:solidFill>
                <a:srgbClr val="969696"/>
              </a:solidFill>
            </a:endParaRPr>
          </a:p>
        </p:txBody>
      </p:sp>
      <p:sp>
        <p:nvSpPr>
          <p:cNvPr id="3078" name="Rectangle 6"/>
          <p:cNvSpPr>
            <a:spLocks noChangeArrowheads="1"/>
          </p:cNvSpPr>
          <p:nvPr/>
        </p:nvSpPr>
        <p:spPr bwMode="auto">
          <a:xfrm>
            <a:off x="2591632" y="9376898"/>
            <a:ext cx="1443775" cy="492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400" tIns="44522" rIns="89400" bIns="44522"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algn="ctr" eaLnBrk="1" hangingPunct="1">
              <a:buSzPct val="100000"/>
              <a:defRPr/>
            </a:pPr>
            <a:r>
              <a:rPr lang="de-DE" altLang="de-DE" sz="1200" smtClean="0">
                <a:solidFill>
                  <a:srgbClr val="969696"/>
                </a:solidFill>
              </a:rPr>
              <a:t>© dbb akademie</a:t>
            </a:r>
          </a:p>
        </p:txBody>
      </p:sp>
      <p:sp>
        <p:nvSpPr>
          <p:cNvPr id="3079" name="Rectangle 7"/>
          <p:cNvSpPr>
            <a:spLocks noChangeArrowheads="1"/>
          </p:cNvSpPr>
          <p:nvPr/>
        </p:nvSpPr>
        <p:spPr bwMode="auto">
          <a:xfrm>
            <a:off x="5225315" y="9376898"/>
            <a:ext cx="1440660" cy="492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400" tIns="44522" rIns="89400" bIns="44522"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anose="020B0604020202020204" pitchFamily="34" charset="0"/>
                <a:ea typeface="Microsoft YaHei" panose="020B0503020204020204" pitchFamily="34" charset="-122"/>
              </a:defRPr>
            </a:lvl9pPr>
          </a:lstStyle>
          <a:p>
            <a:pPr algn="r" eaLnBrk="1" hangingPunct="1">
              <a:buSzPct val="100000"/>
              <a:defRPr/>
            </a:pPr>
            <a:r>
              <a:rPr lang="de-DE" altLang="de-DE" sz="1200" smtClean="0">
                <a:solidFill>
                  <a:srgbClr val="969696"/>
                </a:solidFill>
              </a:rPr>
              <a:t>Seite </a:t>
            </a:r>
            <a:fld id="{00535B6F-792D-4F45-BB62-0C211586B7E1}" type="slidenum">
              <a:rPr lang="de-DE" altLang="de-DE" sz="1200" smtClean="0">
                <a:solidFill>
                  <a:srgbClr val="969696"/>
                </a:solidFill>
              </a:rPr>
              <a:pPr algn="r" eaLnBrk="1" hangingPunct="1">
                <a:buSzPct val="100000"/>
                <a:defRPr/>
              </a:pPr>
              <a:t>‹Nr.›</a:t>
            </a:fld>
            <a:endParaRPr lang="de-DE" altLang="de-DE" sz="1200" smtClean="0">
              <a:solidFill>
                <a:srgbClr val="969696"/>
              </a:solidFill>
            </a:endParaRPr>
          </a:p>
        </p:txBody>
      </p:sp>
      <p:pic>
        <p:nvPicPr>
          <p:cNvPr id="4105"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5056" y="146836"/>
            <a:ext cx="1537224" cy="47997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974239635"/>
      </p:ext>
    </p:extLst>
  </p:cSld>
  <p:clrMap bg1="lt1" tx1="dk1" bg2="lt2" tx2="dk2" accent1="accent1" accent2="accent2" accent3="accent3" accent4="accent4" accent5="accent5" accent6="accent6" hlink="hlink" folHlink="folHlink"/>
  <p:hf ftr="0" dt="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7171"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Text Box 2"/>
          <p:cNvSpPr txBox="1">
            <a:spLocks noChangeArrowheads="1"/>
          </p:cNvSpPr>
          <p:nvPr/>
        </p:nvSpPr>
        <p:spPr bwMode="auto">
          <a:xfrm>
            <a:off x="665041" y="4720816"/>
            <a:ext cx="5337450" cy="4441357"/>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9400" tIns="44522" rIns="89400" bIns="44522"/>
          <a:lstStyle>
            <a:lvl1pPr marL="177800">
              <a:spcBef>
                <a:spcPct val="30000"/>
              </a:spcBef>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177800" algn="l"/>
                <a:tab pos="912813" algn="l"/>
                <a:tab pos="1827213" algn="l"/>
                <a:tab pos="2741613" algn="l"/>
                <a:tab pos="3656013" algn="l"/>
                <a:tab pos="4570413" algn="l"/>
                <a:tab pos="5484813" algn="l"/>
                <a:tab pos="6399213" algn="l"/>
                <a:tab pos="7313613" algn="l"/>
                <a:tab pos="8228013" algn="l"/>
                <a:tab pos="9142413" algn="l"/>
                <a:tab pos="10056813" algn="l"/>
              </a:tabLst>
              <a:defRPr sz="1200">
                <a:solidFill>
                  <a:srgbClr val="000000"/>
                </a:solidFill>
                <a:latin typeface="Times New Roman" panose="02020603050405020304" pitchFamily="18" charset="0"/>
              </a:defRPr>
            </a:lvl9pPr>
          </a:lstStyle>
          <a:p>
            <a:pPr eaLnBrk="1" hangingPunct="1">
              <a:lnSpc>
                <a:spcPct val="150000"/>
              </a:lnSpc>
              <a:spcBef>
                <a:spcPts val="742"/>
              </a:spcBef>
              <a:buClrTx/>
            </a:pPr>
            <a:r>
              <a:rPr lang="de-DE" altLang="de-DE">
                <a:latin typeface="Arial" panose="020B0604020202020204" pitchFamily="34" charset="0"/>
              </a:rPr>
              <a:t>Die Informationen auf diesen Sprechernotizen werden eingegeben über</a:t>
            </a:r>
          </a:p>
          <a:p>
            <a:pPr eaLnBrk="1" hangingPunct="1">
              <a:lnSpc>
                <a:spcPct val="150000"/>
              </a:lnSpc>
              <a:spcBef>
                <a:spcPts val="742"/>
              </a:spcBef>
              <a:buClrTx/>
            </a:pPr>
            <a:endParaRPr lang="de-DE" altLang="de-DE">
              <a:latin typeface="Arial" panose="020B0604020202020204" pitchFamily="34" charset="0"/>
            </a:endParaRPr>
          </a:p>
          <a:p>
            <a:pPr eaLnBrk="1" hangingPunct="1">
              <a:lnSpc>
                <a:spcPct val="150000"/>
              </a:lnSpc>
              <a:spcBef>
                <a:spcPts val="742"/>
              </a:spcBef>
              <a:buClrTx/>
            </a:pPr>
            <a:r>
              <a:rPr lang="de-DE" altLang="de-DE">
                <a:latin typeface="Arial" panose="020B0604020202020204" pitchFamily="34" charset="0"/>
              </a:rPr>
              <a:t>[Ansicht] [Kopf- und Fußzeilen]</a:t>
            </a:r>
          </a:p>
          <a:p>
            <a:pPr eaLnBrk="1" hangingPunct="1">
              <a:lnSpc>
                <a:spcPct val="150000"/>
              </a:lnSpc>
              <a:spcBef>
                <a:spcPts val="742"/>
              </a:spcBef>
              <a:buClrTx/>
            </a:pPr>
            <a:endParaRPr lang="de-DE" altLang="de-DE">
              <a:latin typeface="Arial" panose="020B0604020202020204" pitchFamily="34" charset="0"/>
            </a:endParaRPr>
          </a:p>
          <a:p>
            <a:pPr eaLnBrk="1" hangingPunct="1">
              <a:lnSpc>
                <a:spcPct val="150000"/>
              </a:lnSpc>
              <a:spcBef>
                <a:spcPts val="742"/>
              </a:spcBef>
              <a:buClrTx/>
            </a:pPr>
            <a:r>
              <a:rPr lang="de-DE" altLang="de-DE">
                <a:latin typeface="Arial" panose="020B0604020202020204" pitchFamily="34" charset="0"/>
              </a:rPr>
              <a:t>Die Formatierung z. B. kursiv bei </a:t>
            </a:r>
            <a:r>
              <a:rPr lang="de-DE" altLang="de-DE" i="1">
                <a:latin typeface="Arial" panose="020B0604020202020204" pitchFamily="34" charset="0"/>
              </a:rPr>
              <a:t>© dbb akademie</a:t>
            </a:r>
            <a:r>
              <a:rPr lang="de-DE" altLang="de-DE">
                <a:latin typeface="Arial" panose="020B0604020202020204" pitchFamily="34" charset="0"/>
              </a:rPr>
              <a:t> wird im Notizenmaster durch Formatierung dieses Platzhalters erreicht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13315"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13315"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1473145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13315"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1984730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42702309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1656003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2227670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41925188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smtClean="0"/>
              <a:t>- Auf Flipchart ergänzend die Systeme herausarbeiten: Ich-System, bilateral mit MA und Vorgesetztem, Team bzw. Werk, Unternehmen, Außenwelt</a:t>
            </a:r>
            <a:br>
              <a:rPr lang="de-DE" altLang="de-DE" smtClean="0"/>
            </a:br>
            <a:r>
              <a:rPr lang="de-DE" altLang="de-DE" smtClean="0"/>
              <a:t>=&gt; viele verschiedene Kontexte, damit unterschiedliche Aufgaben und –rollen und unterschiedliche Führungsinstrumente</a:t>
            </a:r>
            <a:br>
              <a:rPr lang="de-DE" altLang="de-DE" smtClean="0"/>
            </a:br>
            <a:r>
              <a:rPr lang="de-DE" altLang="de-DE" smtClean="0"/>
              <a:t>=&gt; zentral im Kern: Selbstführung bzw. -management</a:t>
            </a:r>
          </a:p>
        </p:txBody>
      </p:sp>
      <p:sp>
        <p:nvSpPr>
          <p:cNvPr id="1024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1E0390-FF6D-499E-BD7A-CD48199DAB1F}" type="slidenum">
              <a:rPr lang="de-DE" altLang="de-DE" smtClean="0"/>
              <a:pPr>
                <a:spcBef>
                  <a:spcPct val="0"/>
                </a:spcBef>
              </a:pPr>
              <a:t>20</a:t>
            </a:fld>
            <a:endParaRPr lang="de-DE" altLang="de-DE" smtClean="0"/>
          </a:p>
        </p:txBody>
      </p:sp>
    </p:spTree>
    <p:extLst>
      <p:ext uri="{BB962C8B-B14F-4D97-AF65-F5344CB8AC3E}">
        <p14:creationId xmlns:p14="http://schemas.microsoft.com/office/powerpoint/2010/main" val="15902983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smtClean="0"/>
              <a:t>Werkzeuge; roter Faden</a:t>
            </a:r>
          </a:p>
        </p:txBody>
      </p:sp>
      <p:sp>
        <p:nvSpPr>
          <p:cNvPr id="1638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4A64E5-3BF3-45BD-9C30-9F3C42BD9295}" type="slidenum">
              <a:rPr lang="de-DE" altLang="de-DE" smtClean="0"/>
              <a:pPr>
                <a:spcBef>
                  <a:spcPct val="0"/>
                </a:spcBef>
              </a:pPr>
              <a:t>21</a:t>
            </a:fld>
            <a:endParaRPr lang="de-DE" altLang="de-DE" smtClean="0"/>
          </a:p>
        </p:txBody>
      </p:sp>
    </p:spTree>
    <p:extLst>
      <p:ext uri="{BB962C8B-B14F-4D97-AF65-F5344CB8AC3E}">
        <p14:creationId xmlns:p14="http://schemas.microsoft.com/office/powerpoint/2010/main" val="2353374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9219"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2552216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smtClean="0"/>
              <a:t>- Meine Beobachtungen im Coaching häufig: Führungskräfte können oft beschreiben, was </a:t>
            </a:r>
            <a:r>
              <a:rPr lang="de-DE" altLang="de-DE" b="1" smtClean="0"/>
              <a:t>nicht</a:t>
            </a:r>
            <a:r>
              <a:rPr lang="de-DE" altLang="de-DE" smtClean="0"/>
              <a:t> sein sollte, aber nicht, was </a:t>
            </a:r>
            <a:r>
              <a:rPr lang="de-DE" altLang="de-DE" b="1" smtClean="0"/>
              <a:t>stattdessen</a:t>
            </a:r>
            <a:r>
              <a:rPr lang="de-DE" altLang="de-DE" smtClean="0"/>
              <a:t> sein sollte</a:t>
            </a:r>
          </a:p>
        </p:txBody>
      </p:sp>
      <p:sp>
        <p:nvSpPr>
          <p:cNvPr id="2867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8ED6FB0-E2D0-4B97-9A38-B957F21157CE}" type="slidenum">
              <a:rPr lang="de-DE" altLang="de-DE" smtClean="0"/>
              <a:pPr>
                <a:spcBef>
                  <a:spcPct val="0"/>
                </a:spcBef>
              </a:pPr>
              <a:t>25</a:t>
            </a:fld>
            <a:endParaRPr lang="de-DE" altLang="de-DE" smtClean="0"/>
          </a:p>
        </p:txBody>
      </p:sp>
    </p:spTree>
    <p:extLst>
      <p:ext uri="{BB962C8B-B14F-4D97-AF65-F5344CB8AC3E}">
        <p14:creationId xmlns:p14="http://schemas.microsoft.com/office/powerpoint/2010/main" val="745684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3231209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de-DE" smtClean="0"/>
              <a:t>Nennen Sie hierzu einmal Beispiele aus Ihrer Erfahrung. Können Sie diese These bestätigen?</a:t>
            </a:r>
          </a:p>
          <a:p>
            <a:endParaRPr lang="de-DE" altLang="de-DE" smtClean="0"/>
          </a:p>
          <a:p>
            <a:r>
              <a:rPr lang="de-DE" altLang="de-DE" smtClean="0"/>
              <a:t>Bsp. aus Coaching: FK muss Erledigung einer Aufgabe bei MA bis zu einem bestimmten Zeitpunkt einfordern, parallel sind andere Aufgaben zu erledigen. MA pendelt zwischen den verschiedenen Aufgaben und bekommt nichts erledigt. FK erkennt im Coaching, dass er selbst unklar ist bezüglich der Prioritäten und an MA missverständliche Botschaften sendet.</a:t>
            </a:r>
          </a:p>
          <a:p>
            <a:endParaRPr lang="de-DE" altLang="de-DE" smtClean="0"/>
          </a:p>
          <a:p>
            <a:r>
              <a:rPr lang="de-DE" altLang="de-DE" smtClean="0"/>
              <a:t>Abschließend überleitende Frage auf BOS-Homepage-Auszüge:</a:t>
            </a:r>
            <a:br>
              <a:rPr lang="de-DE" altLang="de-DE" smtClean="0"/>
            </a:br>
            <a:r>
              <a:rPr lang="de-DE" altLang="de-DE" smtClean="0"/>
              <a:t>Wo bekommen Sie Orientierung für Führung bei BOS?</a:t>
            </a:r>
          </a:p>
        </p:txBody>
      </p:sp>
      <p:sp>
        <p:nvSpPr>
          <p:cNvPr id="61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8EE61C7-A0A2-4710-ACB5-C6E8BDE075AC}" type="slidenum">
              <a:rPr lang="de-DE" altLang="de-DE" smtClean="0"/>
              <a:pPr>
                <a:spcBef>
                  <a:spcPct val="0"/>
                </a:spcBef>
              </a:pPr>
              <a:t>3</a:t>
            </a:fld>
            <a:endParaRPr lang="de-DE" altLang="de-DE" smtClean="0"/>
          </a:p>
        </p:txBody>
      </p:sp>
    </p:spTree>
    <p:extLst>
      <p:ext uri="{BB962C8B-B14F-4D97-AF65-F5344CB8AC3E}">
        <p14:creationId xmlns:p14="http://schemas.microsoft.com/office/powerpoint/2010/main" val="5543111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9219"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3227440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de-DE" smtClean="0"/>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205911-ACCF-459C-ABC2-A19D15DDECD6}" type="slidenum">
              <a:rPr lang="de-DE" altLang="de-DE" smtClean="0"/>
              <a:pPr>
                <a:spcBef>
                  <a:spcPct val="0"/>
                </a:spcBef>
              </a:pPr>
              <a:t>5</a:t>
            </a:fld>
            <a:endParaRPr lang="de-DE" altLang="de-DE" smtClean="0"/>
          </a:p>
        </p:txBody>
      </p:sp>
    </p:spTree>
    <p:extLst>
      <p:ext uri="{BB962C8B-B14F-4D97-AF65-F5344CB8AC3E}">
        <p14:creationId xmlns:p14="http://schemas.microsoft.com/office/powerpoint/2010/main" val="3838164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3481144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21507"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1508" name="Text Box 2"/>
          <p:cNvSpPr txBox="1">
            <a:spLocks noChangeArrowheads="1"/>
          </p:cNvSpPr>
          <p:nvPr/>
        </p:nvSpPr>
        <p:spPr bwMode="auto">
          <a:xfrm>
            <a:off x="666598" y="4687661"/>
            <a:ext cx="5334336" cy="4441356"/>
          </a:xfrm>
          <a:prstGeom prst="rect">
            <a:avLst/>
          </a:prstGeom>
          <a:noFill/>
          <a:ln w="9360" cap="sq">
            <a:solidFill>
              <a:srgbClr val="969696"/>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469" tIns="45234" rIns="90469" bIns="45234" anchor="ctr"/>
          <a:lstStyle/>
          <a:p>
            <a:pPr>
              <a:buClr>
                <a:srgbClr val="000000"/>
              </a:buClr>
              <a:buSzPct val="100000"/>
              <a:buFont typeface="Times New Roman" panose="02020603050405020304" pitchFamily="18" charset="0"/>
              <a:buNone/>
            </a:pPr>
            <a:endParaRPr lang="de-DE" altLang="de-DE"/>
          </a:p>
        </p:txBody>
      </p:sp>
    </p:spTree>
    <p:extLst>
      <p:ext uri="{BB962C8B-B14F-4D97-AF65-F5344CB8AC3E}">
        <p14:creationId xmlns:p14="http://schemas.microsoft.com/office/powerpoint/2010/main" val="4010623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13315"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3211900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a:noFill/>
          <a:extLst>
            <a:ext uri="{91240B29-F687-4F45-9708-019B960494DF}">
              <a14:hiddenLine xmlns:a14="http://schemas.microsoft.com/office/drawing/2010/main" w="9525">
                <a:solidFill>
                  <a:srgbClr val="3465A4"/>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5pPr>
            <a:lvl6pPr marL="248668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6pPr>
            <a:lvl7pPr marL="293881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7pPr>
            <a:lvl8pPr marL="3390938"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8pPr>
            <a:lvl9pPr marL="3843063" indent="-226063" defTabSz="444276" eaLnBrk="0" fontAlgn="base" hangingPunct="0">
              <a:spcBef>
                <a:spcPct val="30000"/>
              </a:spcBef>
              <a:spcAft>
                <a:spcPct val="0"/>
              </a:spcAft>
              <a:buClr>
                <a:srgbClr val="000000"/>
              </a:buClr>
              <a:buSzPct val="100000"/>
              <a:buFont typeface="Times New Roman" panose="02020603050405020304" pitchFamily="18" charset="0"/>
              <a:tabLst>
                <a:tab pos="442706" algn="l"/>
                <a:tab pos="886982" algn="l"/>
                <a:tab pos="1331257" algn="l"/>
                <a:tab pos="1777103" algn="l"/>
                <a:tab pos="2221379" algn="l"/>
                <a:tab pos="2665654" algn="l"/>
              </a:tabLst>
              <a:defRPr sz="1200">
                <a:solidFill>
                  <a:srgbClr val="000000"/>
                </a:solidFill>
                <a:latin typeface="Times New Roman" panose="02020603050405020304" pitchFamily="18" charset="0"/>
              </a:defRPr>
            </a:lvl9pPr>
          </a:lstStyle>
          <a:p>
            <a:pPr>
              <a:spcBef>
                <a:spcPct val="0"/>
              </a:spcBef>
              <a:buClrTx/>
              <a:buFontTx/>
              <a:buNone/>
            </a:pPr>
            <a:r>
              <a:rPr lang="de-DE" altLang="de-DE" smtClean="0">
                <a:solidFill>
                  <a:srgbClr val="969696"/>
                </a:solidFill>
                <a:ea typeface="Microsoft YaHei" panose="020B0503020204020204" pitchFamily="34" charset="-122"/>
                <a:cs typeface="Segoe UI" panose="020B0502040204020203" pitchFamily="34" charset="0"/>
              </a:rPr>
              <a:t>Interkuturelle Kompetenz</a:t>
            </a:r>
          </a:p>
        </p:txBody>
      </p:sp>
      <p:sp>
        <p:nvSpPr>
          <p:cNvPr id="13315" name="Rectangle 1"/>
          <p:cNvSpPr>
            <a:spLocks noGrp="1" noRot="1" noChangeAspect="1" noChangeArrowheads="1" noTextEdit="1"/>
          </p:cNvSpPr>
          <p:nvPr>
            <p:ph type="sldImg"/>
          </p:nvPr>
        </p:nvSpPr>
        <p:spPr>
          <a:xfrm>
            <a:off x="868363" y="741363"/>
            <a:ext cx="4930775" cy="3698875"/>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665041" y="4720816"/>
            <a:ext cx="5337450" cy="4441357"/>
          </a:xfrm>
          <a:noFill/>
          <a:ln w="9525">
            <a:noFill/>
          </a:ln>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smtClean="0">
              <a:latin typeface="Times New Roman" panose="02020603050405020304" pitchFamily="18" charset="0"/>
            </a:endParaRPr>
          </a:p>
        </p:txBody>
      </p:sp>
    </p:spTree>
    <p:extLst>
      <p:ext uri="{BB962C8B-B14F-4D97-AF65-F5344CB8AC3E}">
        <p14:creationId xmlns:p14="http://schemas.microsoft.com/office/powerpoint/2010/main" val="589942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6"/>
          <p:cNvSpPr>
            <a:spLocks noGrp="1" noChangeArrowheads="1"/>
          </p:cNvSpPr>
          <p:nvPr>
            <p:ph type="sldNum" idx="10"/>
          </p:nvPr>
        </p:nvSpPr>
        <p:spPr>
          <a:ln/>
        </p:spPr>
        <p:txBody>
          <a:bodyPr/>
          <a:lstStyle>
            <a:lvl1pPr>
              <a:defRPr/>
            </a:lvl1pPr>
          </a:lstStyle>
          <a:p>
            <a:pPr>
              <a:defRPr/>
            </a:pPr>
            <a:fld id="{73E9A857-C258-4029-9A80-5D2A4F9F0288}" type="slidenum">
              <a:rPr lang="de-DE" altLang="de-DE"/>
              <a:pPr>
                <a:defRPr/>
              </a:pPr>
              <a:t>‹Nr.›</a:t>
            </a:fld>
            <a:endParaRPr lang="de-DE" altLang="de-DE"/>
          </a:p>
        </p:txBody>
      </p:sp>
      <p:sp>
        <p:nvSpPr>
          <p:cNvPr id="5"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6" name="Rectangle 10"/>
          <p:cNvSpPr>
            <a:spLocks noGrp="1" noChangeArrowheads="1"/>
          </p:cNvSpPr>
          <p:nvPr>
            <p:ph type="dt" idx="12"/>
          </p:nvPr>
        </p:nvSpPr>
        <p:spPr>
          <a:ln/>
        </p:spPr>
        <p:txBody>
          <a:bodyPr/>
          <a:lstStyle>
            <a:lvl1pPr>
              <a:defRPr/>
            </a:lvl1pPr>
          </a:lstStyle>
          <a:p>
            <a:pPr>
              <a:defRPr/>
            </a:pPr>
            <a:fld id="{573B5D52-E0C8-46DE-BA76-2478CB4D89D9}" type="datetime1">
              <a:rPr lang="de-DE" altLang="de-DE"/>
              <a:pPr>
                <a:defRPr/>
              </a:pPr>
              <a:t>16.05.2018</a:t>
            </a:fld>
            <a:endParaRPr lang="de-DE" altLang="de-DE"/>
          </a:p>
        </p:txBody>
      </p:sp>
    </p:spTree>
    <p:extLst>
      <p:ext uri="{BB962C8B-B14F-4D97-AF65-F5344CB8AC3E}">
        <p14:creationId xmlns:p14="http://schemas.microsoft.com/office/powerpoint/2010/main" val="421701869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sldNum" idx="10"/>
          </p:nvPr>
        </p:nvSpPr>
        <p:spPr>
          <a:ln/>
        </p:spPr>
        <p:txBody>
          <a:bodyPr/>
          <a:lstStyle>
            <a:lvl1pPr>
              <a:defRPr/>
            </a:lvl1pPr>
          </a:lstStyle>
          <a:p>
            <a:pPr>
              <a:defRPr/>
            </a:pPr>
            <a:fld id="{05636AD6-B38A-449B-83E2-9A448EF78B50}" type="slidenum">
              <a:rPr lang="de-DE" altLang="de-DE"/>
              <a:pPr>
                <a:defRPr/>
              </a:pPr>
              <a:t>‹Nr.›</a:t>
            </a:fld>
            <a:endParaRPr lang="de-DE" altLang="de-DE"/>
          </a:p>
        </p:txBody>
      </p:sp>
      <p:sp>
        <p:nvSpPr>
          <p:cNvPr id="5"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6" name="Rectangle 10"/>
          <p:cNvSpPr>
            <a:spLocks noGrp="1" noChangeArrowheads="1"/>
          </p:cNvSpPr>
          <p:nvPr>
            <p:ph type="dt" idx="12"/>
          </p:nvPr>
        </p:nvSpPr>
        <p:spPr>
          <a:ln/>
        </p:spPr>
        <p:txBody>
          <a:bodyPr/>
          <a:lstStyle>
            <a:lvl1pPr>
              <a:defRPr/>
            </a:lvl1pPr>
          </a:lstStyle>
          <a:p>
            <a:pPr>
              <a:defRPr/>
            </a:pPr>
            <a:fld id="{70520F59-10AA-4770-9357-4CD540A24031}" type="datetime1">
              <a:rPr lang="de-DE" altLang="de-DE"/>
              <a:pPr>
                <a:defRPr/>
              </a:pPr>
              <a:t>16.05.2018</a:t>
            </a:fld>
            <a:endParaRPr lang="de-DE" altLang="de-DE"/>
          </a:p>
        </p:txBody>
      </p:sp>
    </p:spTree>
    <p:extLst>
      <p:ext uri="{BB962C8B-B14F-4D97-AF65-F5344CB8AC3E}">
        <p14:creationId xmlns:p14="http://schemas.microsoft.com/office/powerpoint/2010/main" val="178150672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768975" y="427038"/>
            <a:ext cx="1695450" cy="5588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2625" y="427038"/>
            <a:ext cx="4933950" cy="55880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sldNum" idx="10"/>
          </p:nvPr>
        </p:nvSpPr>
        <p:spPr>
          <a:ln/>
        </p:spPr>
        <p:txBody>
          <a:bodyPr/>
          <a:lstStyle>
            <a:lvl1pPr>
              <a:defRPr/>
            </a:lvl1pPr>
          </a:lstStyle>
          <a:p>
            <a:pPr>
              <a:defRPr/>
            </a:pPr>
            <a:fld id="{A80E8FDE-E3CB-4B10-BE15-A6E77FDC5FFB}" type="slidenum">
              <a:rPr lang="de-DE" altLang="de-DE"/>
              <a:pPr>
                <a:defRPr/>
              </a:pPr>
              <a:t>‹Nr.›</a:t>
            </a:fld>
            <a:endParaRPr lang="de-DE" altLang="de-DE"/>
          </a:p>
        </p:txBody>
      </p:sp>
      <p:sp>
        <p:nvSpPr>
          <p:cNvPr id="5"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6" name="Rectangle 10"/>
          <p:cNvSpPr>
            <a:spLocks noGrp="1" noChangeArrowheads="1"/>
          </p:cNvSpPr>
          <p:nvPr>
            <p:ph type="dt" idx="12"/>
          </p:nvPr>
        </p:nvSpPr>
        <p:spPr>
          <a:ln/>
        </p:spPr>
        <p:txBody>
          <a:bodyPr/>
          <a:lstStyle>
            <a:lvl1pPr>
              <a:defRPr/>
            </a:lvl1pPr>
          </a:lstStyle>
          <a:p>
            <a:pPr>
              <a:defRPr/>
            </a:pPr>
            <a:fld id="{B1D62BE9-B3ED-41C2-9393-42B01163B3CB}" type="datetime1">
              <a:rPr lang="de-DE" altLang="de-DE"/>
              <a:pPr>
                <a:defRPr/>
              </a:pPr>
              <a:t>16.05.2018</a:t>
            </a:fld>
            <a:endParaRPr lang="de-DE" altLang="de-DE"/>
          </a:p>
        </p:txBody>
      </p:sp>
    </p:spTree>
    <p:extLst>
      <p:ext uri="{BB962C8B-B14F-4D97-AF65-F5344CB8AC3E}">
        <p14:creationId xmlns:p14="http://schemas.microsoft.com/office/powerpoint/2010/main" val="2512476045"/>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el und Tabelle">
    <p:spTree>
      <p:nvGrpSpPr>
        <p:cNvPr id="1" name=""/>
        <p:cNvGrpSpPr/>
        <p:nvPr/>
      </p:nvGrpSpPr>
      <p:grpSpPr>
        <a:xfrm>
          <a:off x="0" y="0"/>
          <a:ext cx="0" cy="0"/>
          <a:chOff x="0" y="0"/>
          <a:chExt cx="0" cy="0"/>
        </a:xfrm>
      </p:grpSpPr>
      <p:sp>
        <p:nvSpPr>
          <p:cNvPr id="2" name="Titel 1"/>
          <p:cNvSpPr>
            <a:spLocks noGrp="1"/>
          </p:cNvSpPr>
          <p:nvPr>
            <p:ph type="title"/>
          </p:nvPr>
        </p:nvSpPr>
        <p:spPr>
          <a:xfrm>
            <a:off x="682625" y="682625"/>
            <a:ext cx="7773988" cy="841375"/>
          </a:xfrm>
        </p:spPr>
        <p:txBody>
          <a:bodyPr/>
          <a:lstStyle/>
          <a:p>
            <a:r>
              <a:rPr lang="de-DE" smtClean="0"/>
              <a:t>Titelmasterformat durch Klicken bearbeiten</a:t>
            </a:r>
            <a:endParaRPr lang="de-DE"/>
          </a:p>
        </p:txBody>
      </p:sp>
      <p:sp>
        <p:nvSpPr>
          <p:cNvPr id="3" name="Tabellenplatzhalter 2"/>
          <p:cNvSpPr>
            <a:spLocks noGrp="1"/>
          </p:cNvSpPr>
          <p:nvPr>
            <p:ph type="tbl" idx="1"/>
          </p:nvPr>
        </p:nvSpPr>
        <p:spPr>
          <a:xfrm>
            <a:off x="682625" y="1903413"/>
            <a:ext cx="6783388" cy="4113212"/>
          </a:xfrm>
        </p:spPr>
        <p:txBody>
          <a:bodyPr/>
          <a:lstStyle/>
          <a:p>
            <a:pPr lvl="0"/>
            <a:endParaRPr lang="de-DE" noProof="0" smtClean="0"/>
          </a:p>
        </p:txBody>
      </p:sp>
      <p:sp>
        <p:nvSpPr>
          <p:cNvPr id="4" name="Rectangle 17"/>
          <p:cNvSpPr>
            <a:spLocks noGrp="1" noChangeArrowheads="1"/>
          </p:cNvSpPr>
          <p:nvPr>
            <p:ph type="sldNum" sz="quarter" idx="10"/>
          </p:nvPr>
        </p:nvSpPr>
        <p:spPr>
          <a:ln/>
        </p:spPr>
        <p:txBody>
          <a:bodyPr/>
          <a:lstStyle>
            <a:lvl1pPr>
              <a:defRPr/>
            </a:lvl1pPr>
          </a:lstStyle>
          <a:p>
            <a:pPr>
              <a:defRPr/>
            </a:pPr>
            <a:r>
              <a:rPr lang="de-DE" altLang="de-DE"/>
              <a:t>dbb akademie                 </a:t>
            </a:r>
            <a:fld id="{0D8F6306-188D-438A-9A99-EE26CADA6040}" type="slidenum">
              <a:rPr lang="de-DE" altLang="de-DE"/>
              <a:pPr>
                <a:defRPr/>
              </a:pPr>
              <a:t>‹Nr.›</a:t>
            </a:fld>
            <a:endParaRPr lang="de-DE" altLang="de-DE"/>
          </a:p>
        </p:txBody>
      </p:sp>
    </p:spTree>
    <p:extLst>
      <p:ext uri="{BB962C8B-B14F-4D97-AF65-F5344CB8AC3E}">
        <p14:creationId xmlns:p14="http://schemas.microsoft.com/office/powerpoint/2010/main" val="270944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3468826140"/>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1785109917"/>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1958202495"/>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2625" y="1903413"/>
            <a:ext cx="3314700"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149725" y="1903413"/>
            <a:ext cx="3314700"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848976596"/>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2520089004"/>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687234858"/>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4098029531"/>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6"/>
          <p:cNvSpPr>
            <a:spLocks noGrp="1" noChangeArrowheads="1"/>
          </p:cNvSpPr>
          <p:nvPr>
            <p:ph type="sldNum" idx="10"/>
          </p:nvPr>
        </p:nvSpPr>
        <p:spPr>
          <a:ln/>
        </p:spPr>
        <p:txBody>
          <a:bodyPr/>
          <a:lstStyle>
            <a:lvl1pPr>
              <a:defRPr/>
            </a:lvl1pPr>
          </a:lstStyle>
          <a:p>
            <a:pPr>
              <a:defRPr/>
            </a:pPr>
            <a:fld id="{4A98D400-4420-4977-826B-BBE462885C66}" type="slidenum">
              <a:rPr lang="de-DE" altLang="de-DE"/>
              <a:pPr>
                <a:defRPr/>
              </a:pPr>
              <a:t>‹Nr.›</a:t>
            </a:fld>
            <a:endParaRPr lang="de-DE" altLang="de-DE"/>
          </a:p>
        </p:txBody>
      </p:sp>
      <p:sp>
        <p:nvSpPr>
          <p:cNvPr id="5"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6" name="Rectangle 10"/>
          <p:cNvSpPr>
            <a:spLocks noGrp="1" noChangeArrowheads="1"/>
          </p:cNvSpPr>
          <p:nvPr>
            <p:ph type="dt" idx="12"/>
          </p:nvPr>
        </p:nvSpPr>
        <p:spPr>
          <a:ln/>
        </p:spPr>
        <p:txBody>
          <a:bodyPr/>
          <a:lstStyle>
            <a:lvl1pPr>
              <a:defRPr/>
            </a:lvl1pPr>
          </a:lstStyle>
          <a:p>
            <a:pPr>
              <a:defRPr/>
            </a:pPr>
            <a:fld id="{14B39B56-E392-4CD8-BB3A-0CEA5B58317F}" type="datetime1">
              <a:rPr lang="de-DE" altLang="de-DE"/>
              <a:pPr>
                <a:defRPr/>
              </a:pPr>
              <a:t>16.05.2018</a:t>
            </a:fld>
            <a:endParaRPr lang="de-DE" altLang="de-DE"/>
          </a:p>
        </p:txBody>
      </p:sp>
    </p:spTree>
    <p:extLst>
      <p:ext uri="{BB962C8B-B14F-4D97-AF65-F5344CB8AC3E}">
        <p14:creationId xmlns:p14="http://schemas.microsoft.com/office/powerpoint/2010/main" val="2880100578"/>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1892642976"/>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4203247442"/>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3048518721"/>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768975" y="427038"/>
            <a:ext cx="1695450" cy="55880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2625" y="427038"/>
            <a:ext cx="4933950" cy="5588000"/>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14"/>
          <p:cNvSpPr>
            <a:spLocks noGrp="1" noChangeArrowheads="1"/>
          </p:cNvSpPr>
          <p:nvPr>
            <p:ph type="ftr" idx="10"/>
          </p:nvPr>
        </p:nvSpPr>
        <p:spPr>
          <a:ln/>
        </p:spPr>
        <p:txBody>
          <a:bodyPr/>
          <a:lstStyle>
            <a:lvl1pPr>
              <a:defRPr/>
            </a:lvl1pPr>
          </a:lstStyle>
          <a:p>
            <a:pPr>
              <a:defRPr/>
            </a:pPr>
            <a:r>
              <a:rPr lang="en-US" altLang="de-DE"/>
              <a:t>GmbH Meeting 2014, Mary Ann Siara-Decker</a:t>
            </a:r>
          </a:p>
        </p:txBody>
      </p:sp>
    </p:spTree>
    <p:extLst>
      <p:ext uri="{BB962C8B-B14F-4D97-AF65-F5344CB8AC3E}">
        <p14:creationId xmlns:p14="http://schemas.microsoft.com/office/powerpoint/2010/main" val="113593131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6"/>
          <p:cNvSpPr>
            <a:spLocks noGrp="1" noChangeArrowheads="1"/>
          </p:cNvSpPr>
          <p:nvPr>
            <p:ph type="sldNum" idx="10"/>
          </p:nvPr>
        </p:nvSpPr>
        <p:spPr>
          <a:ln/>
        </p:spPr>
        <p:txBody>
          <a:bodyPr/>
          <a:lstStyle>
            <a:lvl1pPr>
              <a:defRPr/>
            </a:lvl1pPr>
          </a:lstStyle>
          <a:p>
            <a:pPr>
              <a:defRPr/>
            </a:pPr>
            <a:fld id="{3F57CDD5-8AA8-4BCD-9A6C-1EF5F26B6772}" type="slidenum">
              <a:rPr lang="de-DE" altLang="de-DE"/>
              <a:pPr>
                <a:defRPr/>
              </a:pPr>
              <a:t>‹Nr.›</a:t>
            </a:fld>
            <a:endParaRPr lang="de-DE" altLang="de-DE"/>
          </a:p>
        </p:txBody>
      </p:sp>
      <p:sp>
        <p:nvSpPr>
          <p:cNvPr id="5"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6" name="Rectangle 10"/>
          <p:cNvSpPr>
            <a:spLocks noGrp="1" noChangeArrowheads="1"/>
          </p:cNvSpPr>
          <p:nvPr>
            <p:ph type="dt" idx="12"/>
          </p:nvPr>
        </p:nvSpPr>
        <p:spPr>
          <a:ln/>
        </p:spPr>
        <p:txBody>
          <a:bodyPr/>
          <a:lstStyle>
            <a:lvl1pPr>
              <a:defRPr/>
            </a:lvl1pPr>
          </a:lstStyle>
          <a:p>
            <a:pPr>
              <a:defRPr/>
            </a:pPr>
            <a:fld id="{A10900C8-0529-476C-B2B5-F5CE124D669B}" type="datetime1">
              <a:rPr lang="de-DE" altLang="de-DE"/>
              <a:pPr>
                <a:defRPr/>
              </a:pPr>
              <a:t>16.05.2018</a:t>
            </a:fld>
            <a:endParaRPr lang="de-DE" altLang="de-DE"/>
          </a:p>
        </p:txBody>
      </p:sp>
    </p:spTree>
    <p:extLst>
      <p:ext uri="{BB962C8B-B14F-4D97-AF65-F5344CB8AC3E}">
        <p14:creationId xmlns:p14="http://schemas.microsoft.com/office/powerpoint/2010/main" val="124523022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2625" y="1903413"/>
            <a:ext cx="3314700"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149725" y="1903413"/>
            <a:ext cx="3314700" cy="4111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6"/>
          <p:cNvSpPr>
            <a:spLocks noGrp="1" noChangeArrowheads="1"/>
          </p:cNvSpPr>
          <p:nvPr>
            <p:ph type="sldNum" idx="10"/>
          </p:nvPr>
        </p:nvSpPr>
        <p:spPr>
          <a:ln/>
        </p:spPr>
        <p:txBody>
          <a:bodyPr/>
          <a:lstStyle>
            <a:lvl1pPr>
              <a:defRPr/>
            </a:lvl1pPr>
          </a:lstStyle>
          <a:p>
            <a:pPr>
              <a:defRPr/>
            </a:pPr>
            <a:fld id="{040BF3D2-A741-420F-B67F-5E1B79C84A93}" type="slidenum">
              <a:rPr lang="de-DE" altLang="de-DE"/>
              <a:pPr>
                <a:defRPr/>
              </a:pPr>
              <a:t>‹Nr.›</a:t>
            </a:fld>
            <a:endParaRPr lang="de-DE" altLang="de-DE"/>
          </a:p>
        </p:txBody>
      </p:sp>
      <p:sp>
        <p:nvSpPr>
          <p:cNvPr id="6"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7" name="Rectangle 10"/>
          <p:cNvSpPr>
            <a:spLocks noGrp="1" noChangeArrowheads="1"/>
          </p:cNvSpPr>
          <p:nvPr>
            <p:ph type="dt" idx="12"/>
          </p:nvPr>
        </p:nvSpPr>
        <p:spPr>
          <a:ln/>
        </p:spPr>
        <p:txBody>
          <a:bodyPr/>
          <a:lstStyle>
            <a:lvl1pPr>
              <a:defRPr/>
            </a:lvl1pPr>
          </a:lstStyle>
          <a:p>
            <a:pPr>
              <a:defRPr/>
            </a:pPr>
            <a:fld id="{15873765-D526-4F20-8B8F-EBDD38B9CB1B}" type="datetime1">
              <a:rPr lang="de-DE" altLang="de-DE"/>
              <a:pPr>
                <a:defRPr/>
              </a:pPr>
              <a:t>16.05.2018</a:t>
            </a:fld>
            <a:endParaRPr lang="de-DE" altLang="de-DE"/>
          </a:p>
        </p:txBody>
      </p:sp>
    </p:spTree>
    <p:extLst>
      <p:ext uri="{BB962C8B-B14F-4D97-AF65-F5344CB8AC3E}">
        <p14:creationId xmlns:p14="http://schemas.microsoft.com/office/powerpoint/2010/main" val="324252281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6"/>
          <p:cNvSpPr>
            <a:spLocks noGrp="1" noChangeArrowheads="1"/>
          </p:cNvSpPr>
          <p:nvPr>
            <p:ph type="sldNum" idx="10"/>
          </p:nvPr>
        </p:nvSpPr>
        <p:spPr>
          <a:ln/>
        </p:spPr>
        <p:txBody>
          <a:bodyPr/>
          <a:lstStyle>
            <a:lvl1pPr>
              <a:defRPr/>
            </a:lvl1pPr>
          </a:lstStyle>
          <a:p>
            <a:pPr>
              <a:defRPr/>
            </a:pPr>
            <a:fld id="{4EB12583-6C74-4ABB-8E07-AA4D01CE315A}" type="slidenum">
              <a:rPr lang="de-DE" altLang="de-DE"/>
              <a:pPr>
                <a:defRPr/>
              </a:pPr>
              <a:t>‹Nr.›</a:t>
            </a:fld>
            <a:endParaRPr lang="de-DE" altLang="de-DE"/>
          </a:p>
        </p:txBody>
      </p:sp>
      <p:sp>
        <p:nvSpPr>
          <p:cNvPr id="8"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9" name="Rectangle 10"/>
          <p:cNvSpPr>
            <a:spLocks noGrp="1" noChangeArrowheads="1"/>
          </p:cNvSpPr>
          <p:nvPr>
            <p:ph type="dt" idx="12"/>
          </p:nvPr>
        </p:nvSpPr>
        <p:spPr>
          <a:ln/>
        </p:spPr>
        <p:txBody>
          <a:bodyPr/>
          <a:lstStyle>
            <a:lvl1pPr>
              <a:defRPr/>
            </a:lvl1pPr>
          </a:lstStyle>
          <a:p>
            <a:pPr>
              <a:defRPr/>
            </a:pPr>
            <a:fld id="{50495C2C-FDC4-4ACF-8D88-8F626F836813}" type="datetime1">
              <a:rPr lang="de-DE" altLang="de-DE"/>
              <a:pPr>
                <a:defRPr/>
              </a:pPr>
              <a:t>16.05.2018</a:t>
            </a:fld>
            <a:endParaRPr lang="de-DE" altLang="de-DE"/>
          </a:p>
        </p:txBody>
      </p:sp>
    </p:spTree>
    <p:extLst>
      <p:ext uri="{BB962C8B-B14F-4D97-AF65-F5344CB8AC3E}">
        <p14:creationId xmlns:p14="http://schemas.microsoft.com/office/powerpoint/2010/main" val="24982115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6"/>
          <p:cNvSpPr>
            <a:spLocks noGrp="1" noChangeArrowheads="1"/>
          </p:cNvSpPr>
          <p:nvPr>
            <p:ph type="sldNum" idx="10"/>
          </p:nvPr>
        </p:nvSpPr>
        <p:spPr>
          <a:ln/>
        </p:spPr>
        <p:txBody>
          <a:bodyPr/>
          <a:lstStyle>
            <a:lvl1pPr>
              <a:defRPr/>
            </a:lvl1pPr>
          </a:lstStyle>
          <a:p>
            <a:pPr>
              <a:defRPr/>
            </a:pPr>
            <a:fld id="{11A842FB-4563-44FA-95DE-F6DDC1C094A3}" type="slidenum">
              <a:rPr lang="de-DE" altLang="de-DE"/>
              <a:pPr>
                <a:defRPr/>
              </a:pPr>
              <a:t>‹Nr.›</a:t>
            </a:fld>
            <a:endParaRPr lang="de-DE" altLang="de-DE"/>
          </a:p>
        </p:txBody>
      </p:sp>
      <p:sp>
        <p:nvSpPr>
          <p:cNvPr id="4"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5" name="Rectangle 10"/>
          <p:cNvSpPr>
            <a:spLocks noGrp="1" noChangeArrowheads="1"/>
          </p:cNvSpPr>
          <p:nvPr>
            <p:ph type="dt" idx="12"/>
          </p:nvPr>
        </p:nvSpPr>
        <p:spPr>
          <a:ln/>
        </p:spPr>
        <p:txBody>
          <a:bodyPr/>
          <a:lstStyle>
            <a:lvl1pPr>
              <a:defRPr/>
            </a:lvl1pPr>
          </a:lstStyle>
          <a:p>
            <a:pPr>
              <a:defRPr/>
            </a:pPr>
            <a:fld id="{F1B412C6-B7DA-48BD-8DD0-6D5C69A100BD}" type="datetime1">
              <a:rPr lang="de-DE" altLang="de-DE"/>
              <a:pPr>
                <a:defRPr/>
              </a:pPr>
              <a:t>16.05.2018</a:t>
            </a:fld>
            <a:endParaRPr lang="de-DE" altLang="de-DE"/>
          </a:p>
        </p:txBody>
      </p:sp>
    </p:spTree>
    <p:extLst>
      <p:ext uri="{BB962C8B-B14F-4D97-AF65-F5344CB8AC3E}">
        <p14:creationId xmlns:p14="http://schemas.microsoft.com/office/powerpoint/2010/main" val="1861683877"/>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6"/>
          <p:cNvSpPr>
            <a:spLocks noGrp="1" noChangeArrowheads="1"/>
          </p:cNvSpPr>
          <p:nvPr>
            <p:ph type="sldNum" idx="10"/>
          </p:nvPr>
        </p:nvSpPr>
        <p:spPr>
          <a:ln/>
        </p:spPr>
        <p:txBody>
          <a:bodyPr/>
          <a:lstStyle>
            <a:lvl1pPr>
              <a:defRPr/>
            </a:lvl1pPr>
          </a:lstStyle>
          <a:p>
            <a:pPr>
              <a:defRPr/>
            </a:pPr>
            <a:fld id="{637CA2BE-8B61-4E48-B67D-B9F7B21231E3}" type="slidenum">
              <a:rPr lang="de-DE" altLang="de-DE"/>
              <a:pPr>
                <a:defRPr/>
              </a:pPr>
              <a:t>‹Nr.›</a:t>
            </a:fld>
            <a:endParaRPr lang="de-DE" altLang="de-DE"/>
          </a:p>
        </p:txBody>
      </p:sp>
      <p:sp>
        <p:nvSpPr>
          <p:cNvPr id="3"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4" name="Rectangle 10"/>
          <p:cNvSpPr>
            <a:spLocks noGrp="1" noChangeArrowheads="1"/>
          </p:cNvSpPr>
          <p:nvPr>
            <p:ph type="dt" idx="12"/>
          </p:nvPr>
        </p:nvSpPr>
        <p:spPr>
          <a:ln/>
        </p:spPr>
        <p:txBody>
          <a:bodyPr/>
          <a:lstStyle>
            <a:lvl1pPr>
              <a:defRPr/>
            </a:lvl1pPr>
          </a:lstStyle>
          <a:p>
            <a:pPr>
              <a:defRPr/>
            </a:pPr>
            <a:fld id="{3E5FEA32-BAE7-4727-B128-7FAF01289EEB}" type="datetime1">
              <a:rPr lang="de-DE" altLang="de-DE"/>
              <a:pPr>
                <a:defRPr/>
              </a:pPr>
              <a:t>16.05.2018</a:t>
            </a:fld>
            <a:endParaRPr lang="de-DE" altLang="de-DE"/>
          </a:p>
        </p:txBody>
      </p:sp>
    </p:spTree>
    <p:extLst>
      <p:ext uri="{BB962C8B-B14F-4D97-AF65-F5344CB8AC3E}">
        <p14:creationId xmlns:p14="http://schemas.microsoft.com/office/powerpoint/2010/main" val="836802195"/>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6"/>
          <p:cNvSpPr>
            <a:spLocks noGrp="1" noChangeArrowheads="1"/>
          </p:cNvSpPr>
          <p:nvPr>
            <p:ph type="sldNum" idx="10"/>
          </p:nvPr>
        </p:nvSpPr>
        <p:spPr>
          <a:ln/>
        </p:spPr>
        <p:txBody>
          <a:bodyPr/>
          <a:lstStyle>
            <a:lvl1pPr>
              <a:defRPr/>
            </a:lvl1pPr>
          </a:lstStyle>
          <a:p>
            <a:pPr>
              <a:defRPr/>
            </a:pPr>
            <a:fld id="{6A5555C4-1B23-4939-A16F-DB93EC61EF2B}" type="slidenum">
              <a:rPr lang="de-DE" altLang="de-DE"/>
              <a:pPr>
                <a:defRPr/>
              </a:pPr>
              <a:t>‹Nr.›</a:t>
            </a:fld>
            <a:endParaRPr lang="de-DE" altLang="de-DE"/>
          </a:p>
        </p:txBody>
      </p:sp>
      <p:sp>
        <p:nvSpPr>
          <p:cNvPr id="6"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7" name="Rectangle 10"/>
          <p:cNvSpPr>
            <a:spLocks noGrp="1" noChangeArrowheads="1"/>
          </p:cNvSpPr>
          <p:nvPr>
            <p:ph type="dt" idx="12"/>
          </p:nvPr>
        </p:nvSpPr>
        <p:spPr>
          <a:ln/>
        </p:spPr>
        <p:txBody>
          <a:bodyPr/>
          <a:lstStyle>
            <a:lvl1pPr>
              <a:defRPr/>
            </a:lvl1pPr>
          </a:lstStyle>
          <a:p>
            <a:pPr>
              <a:defRPr/>
            </a:pPr>
            <a:fld id="{84025576-D6E4-4632-8496-4F973EE1CF56}" type="datetime1">
              <a:rPr lang="de-DE" altLang="de-DE"/>
              <a:pPr>
                <a:defRPr/>
              </a:pPr>
              <a:t>16.05.2018</a:t>
            </a:fld>
            <a:endParaRPr lang="de-DE" altLang="de-DE"/>
          </a:p>
        </p:txBody>
      </p:sp>
    </p:spTree>
    <p:extLst>
      <p:ext uri="{BB962C8B-B14F-4D97-AF65-F5344CB8AC3E}">
        <p14:creationId xmlns:p14="http://schemas.microsoft.com/office/powerpoint/2010/main" val="369854138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6"/>
          <p:cNvSpPr>
            <a:spLocks noGrp="1" noChangeArrowheads="1"/>
          </p:cNvSpPr>
          <p:nvPr>
            <p:ph type="sldNum" idx="10"/>
          </p:nvPr>
        </p:nvSpPr>
        <p:spPr>
          <a:ln/>
        </p:spPr>
        <p:txBody>
          <a:bodyPr/>
          <a:lstStyle>
            <a:lvl1pPr>
              <a:defRPr/>
            </a:lvl1pPr>
          </a:lstStyle>
          <a:p>
            <a:pPr>
              <a:defRPr/>
            </a:pPr>
            <a:fld id="{E730AFAE-BFC1-4733-8A5E-C71DA6111921}" type="slidenum">
              <a:rPr lang="de-DE" altLang="de-DE"/>
              <a:pPr>
                <a:defRPr/>
              </a:pPr>
              <a:t>‹Nr.›</a:t>
            </a:fld>
            <a:endParaRPr lang="de-DE" altLang="de-DE"/>
          </a:p>
        </p:txBody>
      </p:sp>
      <p:sp>
        <p:nvSpPr>
          <p:cNvPr id="6" name="Rectangle 9"/>
          <p:cNvSpPr>
            <a:spLocks noGrp="1" noChangeArrowheads="1"/>
          </p:cNvSpPr>
          <p:nvPr>
            <p:ph type="ftr" idx="11"/>
          </p:nvPr>
        </p:nvSpPr>
        <p:spPr>
          <a:ln/>
        </p:spPr>
        <p:txBody>
          <a:bodyPr/>
          <a:lstStyle>
            <a:lvl1pPr>
              <a:defRPr/>
            </a:lvl1pPr>
          </a:lstStyle>
          <a:p>
            <a:pPr>
              <a:defRPr/>
            </a:pPr>
            <a:r>
              <a:rPr lang="en-US" altLang="de-DE"/>
              <a:t>GmbH Meeting 2014, Mary Ann Siara-Decker</a:t>
            </a:r>
          </a:p>
        </p:txBody>
      </p:sp>
      <p:sp>
        <p:nvSpPr>
          <p:cNvPr id="7" name="Rectangle 10"/>
          <p:cNvSpPr>
            <a:spLocks noGrp="1" noChangeArrowheads="1"/>
          </p:cNvSpPr>
          <p:nvPr>
            <p:ph type="dt" idx="12"/>
          </p:nvPr>
        </p:nvSpPr>
        <p:spPr>
          <a:ln/>
        </p:spPr>
        <p:txBody>
          <a:bodyPr/>
          <a:lstStyle>
            <a:lvl1pPr>
              <a:defRPr/>
            </a:lvl1pPr>
          </a:lstStyle>
          <a:p>
            <a:pPr>
              <a:defRPr/>
            </a:pPr>
            <a:fld id="{8D9579F8-21BD-458A-B856-D43E9254C1A7}" type="datetime1">
              <a:rPr lang="de-DE" altLang="de-DE"/>
              <a:pPr>
                <a:defRPr/>
              </a:pPr>
              <a:t>16.05.2018</a:t>
            </a:fld>
            <a:endParaRPr lang="de-DE" altLang="de-DE"/>
          </a:p>
        </p:txBody>
      </p:sp>
    </p:spTree>
    <p:extLst>
      <p:ext uri="{BB962C8B-B14F-4D97-AF65-F5344CB8AC3E}">
        <p14:creationId xmlns:p14="http://schemas.microsoft.com/office/powerpoint/2010/main" val="3999496686"/>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19" Type="http://schemas.openxmlformats.org/officeDocument/2006/relationships/image" Target="../media/image7.png"/><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56400" y="539750"/>
            <a:ext cx="1770063" cy="5397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27"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464425" y="5562600"/>
            <a:ext cx="925513" cy="9350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8" name="Rectangle 3"/>
          <p:cNvSpPr>
            <a:spLocks noChangeArrowheads="1"/>
          </p:cNvSpPr>
          <p:nvPr/>
        </p:nvSpPr>
        <p:spPr bwMode="auto">
          <a:xfrm>
            <a:off x="684213" y="6477000"/>
            <a:ext cx="6132512" cy="36513"/>
          </a:xfrm>
          <a:prstGeom prst="rect">
            <a:avLst/>
          </a:prstGeom>
          <a:solidFill>
            <a:srgbClr val="C0007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de-DE" altLang="de-DE"/>
          </a:p>
        </p:txBody>
      </p:sp>
      <p:sp>
        <p:nvSpPr>
          <p:cNvPr id="1029" name="Rectangle 4"/>
          <p:cNvSpPr>
            <a:spLocks noChangeArrowheads="1"/>
          </p:cNvSpPr>
          <p:nvPr/>
        </p:nvSpPr>
        <p:spPr bwMode="auto">
          <a:xfrm>
            <a:off x="8780463" y="6477000"/>
            <a:ext cx="395287" cy="36513"/>
          </a:xfrm>
          <a:prstGeom prst="rect">
            <a:avLst/>
          </a:prstGeom>
          <a:solidFill>
            <a:srgbClr val="C0007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de-DE" altLang="de-DE"/>
          </a:p>
        </p:txBody>
      </p:sp>
      <p:sp>
        <p:nvSpPr>
          <p:cNvPr id="1030" name="Rectangle 5"/>
          <p:cNvSpPr>
            <a:spLocks noChangeArrowheads="1"/>
          </p:cNvSpPr>
          <p:nvPr/>
        </p:nvSpPr>
        <p:spPr bwMode="auto">
          <a:xfrm>
            <a:off x="698500" y="1511300"/>
            <a:ext cx="8475663" cy="36513"/>
          </a:xfrm>
          <a:prstGeom prst="rect">
            <a:avLst/>
          </a:prstGeom>
          <a:solidFill>
            <a:srgbClr val="C0007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de-DE" altLang="de-DE"/>
          </a:p>
        </p:txBody>
      </p:sp>
      <p:sp>
        <p:nvSpPr>
          <p:cNvPr id="2" name="Rectangle 6"/>
          <p:cNvSpPr>
            <a:spLocks noGrp="1" noChangeArrowheads="1"/>
          </p:cNvSpPr>
          <p:nvPr>
            <p:ph type="sldNum"/>
          </p:nvPr>
        </p:nvSpPr>
        <p:spPr bwMode="auto">
          <a:xfrm>
            <a:off x="8243888" y="6332538"/>
            <a:ext cx="574675" cy="334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mtClean="0">
                <a:solidFill>
                  <a:srgbClr val="000000"/>
                </a:solidFill>
                <a:cs typeface="Segoe UI" panose="020B0502040204020203" pitchFamily="34" charset="0"/>
              </a:defRPr>
            </a:lvl1pPr>
          </a:lstStyle>
          <a:p>
            <a:pPr>
              <a:defRPr/>
            </a:pPr>
            <a:fld id="{2C199300-D92B-489E-B8C6-0801C0A7621B}" type="slidenum">
              <a:rPr lang="de-DE" altLang="de-DE"/>
              <a:pPr>
                <a:defRPr/>
              </a:pPr>
              <a:t>‹Nr.›</a:t>
            </a:fld>
            <a:endParaRPr lang="de-DE" altLang="de-DE"/>
          </a:p>
        </p:txBody>
      </p:sp>
      <p:sp>
        <p:nvSpPr>
          <p:cNvPr id="1032" name="Rectangle 7"/>
          <p:cNvSpPr>
            <a:spLocks noGrp="1" noChangeArrowheads="1"/>
          </p:cNvSpPr>
          <p:nvPr>
            <p:ph type="title"/>
          </p:nvPr>
        </p:nvSpPr>
        <p:spPr bwMode="auto">
          <a:xfrm>
            <a:off x="682625" y="427038"/>
            <a:ext cx="5975350" cy="984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de-DE" smtClean="0"/>
              <a:t>Format des Titeltextes durch Klicken bearbeiten</a:t>
            </a:r>
          </a:p>
        </p:txBody>
      </p:sp>
      <p:sp>
        <p:nvSpPr>
          <p:cNvPr id="1033" name="Rectangle 8"/>
          <p:cNvSpPr>
            <a:spLocks noGrp="1" noChangeArrowheads="1"/>
          </p:cNvSpPr>
          <p:nvPr>
            <p:ph type="body" idx="1"/>
          </p:nvPr>
        </p:nvSpPr>
        <p:spPr bwMode="auto">
          <a:xfrm>
            <a:off x="682625" y="1903413"/>
            <a:ext cx="6781800"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de-DE" smtClean="0"/>
              <a:t>Format des Gliederungstextes durch Klicken bearbeiten</a:t>
            </a:r>
          </a:p>
          <a:p>
            <a:pPr lvl="1"/>
            <a:r>
              <a:rPr lang="en-GB" altLang="de-DE" smtClean="0"/>
              <a:t>Zweite Gliederungsebene</a:t>
            </a:r>
          </a:p>
          <a:p>
            <a:pPr lvl="2"/>
            <a:r>
              <a:rPr lang="en-GB" altLang="de-DE" smtClean="0"/>
              <a:t>Dritte Gliederungsebene</a:t>
            </a:r>
          </a:p>
          <a:p>
            <a:pPr lvl="3"/>
            <a:r>
              <a:rPr lang="en-GB" altLang="de-DE" smtClean="0"/>
              <a:t>Vierte Gliederungsebene</a:t>
            </a:r>
          </a:p>
          <a:p>
            <a:pPr lvl="4"/>
            <a:r>
              <a:rPr lang="en-GB" altLang="de-DE" smtClean="0"/>
              <a:t>Fünfte Gliederungsebene</a:t>
            </a:r>
          </a:p>
          <a:p>
            <a:pPr lvl="4"/>
            <a:r>
              <a:rPr lang="en-GB" altLang="de-DE" smtClean="0"/>
              <a:t>Sechste Gliederungsebene</a:t>
            </a:r>
          </a:p>
          <a:p>
            <a:pPr lvl="4"/>
            <a:r>
              <a:rPr lang="en-GB" altLang="de-DE" smtClean="0"/>
              <a:t>Siebte Gliederungsebene</a:t>
            </a:r>
          </a:p>
        </p:txBody>
      </p:sp>
      <p:sp>
        <p:nvSpPr>
          <p:cNvPr id="3" name="Rectangle 9"/>
          <p:cNvSpPr>
            <a:spLocks noGrp="1" noChangeArrowheads="1"/>
          </p:cNvSpPr>
          <p:nvPr>
            <p:ph type="ftr"/>
          </p:nvPr>
        </p:nvSpPr>
        <p:spPr bwMode="auto">
          <a:xfrm>
            <a:off x="684213" y="6524625"/>
            <a:ext cx="6118225"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ea typeface="Microsoft YaHei" charset="-122"/>
                <a:cs typeface="Segoe UI" charset="0"/>
              </a:defRPr>
            </a:lvl1pPr>
          </a:lstStyle>
          <a:p>
            <a:pPr>
              <a:defRPr/>
            </a:pPr>
            <a:r>
              <a:rPr lang="en-US" altLang="de-DE"/>
              <a:t>GmbH Meeting 2014, Mary Ann Siara-Decker</a:t>
            </a:r>
          </a:p>
        </p:txBody>
      </p:sp>
      <p:sp>
        <p:nvSpPr>
          <p:cNvPr id="1034" name="Rectangle 10"/>
          <p:cNvSpPr>
            <a:spLocks noGrp="1" noChangeArrowheads="1"/>
          </p:cNvSpPr>
          <p:nvPr>
            <p:ph type="dt"/>
          </p:nvPr>
        </p:nvSpPr>
        <p:spPr bwMode="auto">
          <a:xfrm>
            <a:off x="6902450" y="6335713"/>
            <a:ext cx="1268413" cy="331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latin typeface="Arial" charset="0"/>
                <a:ea typeface="Microsoft YaHei" charset="-122"/>
                <a:cs typeface="Segoe UI" charset="0"/>
              </a:defRPr>
            </a:lvl1pPr>
          </a:lstStyle>
          <a:p>
            <a:pPr>
              <a:defRPr/>
            </a:pPr>
            <a:fld id="{37D732CC-243B-4E57-A11F-E420D8DF92C4}" type="datetime1">
              <a:rPr lang="de-DE" altLang="de-DE"/>
              <a:pPr>
                <a:defRPr/>
              </a:pPr>
              <a:t>16.05.2018</a:t>
            </a:fld>
            <a:endParaRPr lang="de-DE" altLang="de-DE"/>
          </a:p>
        </p:txBody>
      </p:sp>
      <p:sp>
        <p:nvSpPr>
          <p:cNvPr id="1035" name="Text Box 11"/>
          <p:cNvSpPr txBox="1">
            <a:spLocks noChangeArrowheads="1"/>
          </p:cNvSpPr>
          <p:nvPr/>
        </p:nvSpPr>
        <p:spPr bwMode="auto">
          <a:xfrm rot="16200000">
            <a:off x="-353219" y="6060281"/>
            <a:ext cx="855663" cy="2159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a:buSzPct val="100000"/>
              <a:defRPr/>
            </a:pPr>
            <a:r>
              <a:rPr lang="de-DE" altLang="de-DE" sz="800" smtClean="0">
                <a:solidFill>
                  <a:srgbClr val="808080"/>
                </a:solidFill>
              </a:rPr>
              <a:t>Rev. Stand 2.0</a:t>
            </a:r>
          </a:p>
        </p:txBody>
      </p:sp>
      <p:sp>
        <p:nvSpPr>
          <p:cNvPr id="1036" name="Rectangle 12"/>
          <p:cNvSpPr>
            <a:spLocks noChangeArrowheads="1"/>
          </p:cNvSpPr>
          <p:nvPr/>
        </p:nvSpPr>
        <p:spPr bwMode="auto">
          <a:xfrm>
            <a:off x="7308850" y="6524625"/>
            <a:ext cx="1871663" cy="333375"/>
          </a:xfrm>
          <a:prstGeom prst="rect">
            <a:avLst/>
          </a:prstGeom>
          <a:solidFill>
            <a:srgbClr val="BBE0E3">
              <a:alpha val="0"/>
            </a:srgbClr>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algn="r">
              <a:buSzPct val="100000"/>
              <a:defRPr/>
            </a:pPr>
            <a:r>
              <a:rPr lang="de-DE" altLang="de-DE" sz="1200" b="1" smtClean="0">
                <a:solidFill>
                  <a:srgbClr val="808080"/>
                </a:solidFill>
              </a:rPr>
              <a:t>© dbb akademie</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 id="2147483792" r:id="rId12"/>
  </p:sldLayoutIdLst>
  <p:transition spd="slow"/>
  <p:hf sldNum="0" hdr="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9pPr>
    </p:titleStyle>
    <p:bodyStyle>
      <a:lvl1pPr marL="342900" indent="-3429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cs typeface="+mn-cs"/>
        </a:defRPr>
      </a:lvl1pPr>
      <a:lvl2pPr marL="742950" indent="-28575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3pPr>
      <a:lvl4pPr marL="16002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4pPr>
      <a:lvl5pPr marL="20574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5pPr>
      <a:lvl6pPr marL="25146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6pPr>
      <a:lvl7pPr marL="29718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7pPr>
      <a:lvl8pPr marL="3429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8pPr>
      <a:lvl9pPr marL="38862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3013075" y="2159000"/>
            <a:ext cx="6154738" cy="1511300"/>
          </a:xfrm>
          <a:prstGeom prst="rect">
            <a:avLst/>
          </a:prstGeom>
          <a:solidFill>
            <a:srgbClr val="C0007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de-DE" altLang="de-DE"/>
          </a:p>
        </p:txBody>
      </p:sp>
      <p:pic>
        <p:nvPicPr>
          <p:cNvPr id="2051"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756400" y="539750"/>
            <a:ext cx="1770063" cy="5397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2" name="Picture 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46125" y="1582738"/>
            <a:ext cx="2030413" cy="205263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3" name="Rectangle 4"/>
          <p:cNvSpPr>
            <a:spLocks noChangeArrowheads="1"/>
          </p:cNvSpPr>
          <p:nvPr/>
        </p:nvSpPr>
        <p:spPr bwMode="auto">
          <a:xfrm>
            <a:off x="682625" y="6477000"/>
            <a:ext cx="8475663" cy="36513"/>
          </a:xfrm>
          <a:prstGeom prst="rect">
            <a:avLst/>
          </a:prstGeom>
          <a:solidFill>
            <a:srgbClr val="C0007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buClr>
                <a:srgbClr val="000000"/>
              </a:buClr>
              <a:buSzPct val="100000"/>
              <a:buFont typeface="Times New Roman" panose="02020603050405020304" pitchFamily="18" charset="0"/>
              <a:buNone/>
            </a:pPr>
            <a:endParaRPr lang="de-DE" altLang="de-DE"/>
          </a:p>
        </p:txBody>
      </p:sp>
      <p:pic>
        <p:nvPicPr>
          <p:cNvPr id="2054" name="Picture 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13075" y="2159000"/>
            <a:ext cx="755650" cy="1511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5" name="Picture 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1263" y="2159000"/>
            <a:ext cx="755650" cy="1511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6" name="Picture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73663" y="2159000"/>
            <a:ext cx="755650" cy="1511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7" name="Picture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19788" y="2159000"/>
            <a:ext cx="755650" cy="1511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58"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52938" y="2159000"/>
            <a:ext cx="755650" cy="1511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 Box 10"/>
          <p:cNvSpPr txBox="1">
            <a:spLocks noChangeArrowheads="1"/>
          </p:cNvSpPr>
          <p:nvPr/>
        </p:nvSpPr>
        <p:spPr bwMode="auto">
          <a:xfrm rot="16200000">
            <a:off x="-353219" y="6060281"/>
            <a:ext cx="855663" cy="2159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a:buSzPct val="100000"/>
              <a:defRPr/>
            </a:pPr>
            <a:r>
              <a:rPr lang="de-DE" altLang="de-DE" sz="800" smtClean="0">
                <a:solidFill>
                  <a:srgbClr val="808080"/>
                </a:solidFill>
              </a:rPr>
              <a:t>Rev. Stand 2.0</a:t>
            </a:r>
          </a:p>
        </p:txBody>
      </p:sp>
      <p:sp>
        <p:nvSpPr>
          <p:cNvPr id="2059" name="Rectangle 11"/>
          <p:cNvSpPr>
            <a:spLocks noChangeArrowheads="1"/>
          </p:cNvSpPr>
          <p:nvPr/>
        </p:nvSpPr>
        <p:spPr bwMode="auto">
          <a:xfrm>
            <a:off x="7308850" y="6524625"/>
            <a:ext cx="1871663" cy="333375"/>
          </a:xfrm>
          <a:prstGeom prst="rect">
            <a:avLst/>
          </a:prstGeom>
          <a:solidFill>
            <a:srgbClr val="BBE0E3">
              <a:alpha val="0"/>
            </a:srgbClr>
          </a:solidFill>
          <a:ln>
            <a:noFill/>
          </a:ln>
          <a:effectLst/>
          <a:extLs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Microsoft YaHei" charset="-122"/>
              </a:defRPr>
            </a:lvl9pPr>
          </a:lstStyle>
          <a:p>
            <a:pPr algn="r">
              <a:buSzPct val="100000"/>
              <a:defRPr/>
            </a:pPr>
            <a:r>
              <a:rPr lang="de-DE" altLang="de-DE" sz="1200" b="1" smtClean="0">
                <a:solidFill>
                  <a:srgbClr val="808080"/>
                </a:solidFill>
              </a:rPr>
              <a:t>© dbb akademie</a:t>
            </a:r>
          </a:p>
        </p:txBody>
      </p:sp>
      <p:sp>
        <p:nvSpPr>
          <p:cNvPr id="2061" name="Rectangle 12"/>
          <p:cNvSpPr>
            <a:spLocks noGrp="1" noChangeArrowheads="1"/>
          </p:cNvSpPr>
          <p:nvPr>
            <p:ph type="title"/>
          </p:nvPr>
        </p:nvSpPr>
        <p:spPr bwMode="auto">
          <a:xfrm>
            <a:off x="682625" y="427038"/>
            <a:ext cx="5975350" cy="984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de-DE" smtClean="0"/>
              <a:t>Format des Titeltextes durch Klicken bearbeiten</a:t>
            </a:r>
          </a:p>
        </p:txBody>
      </p:sp>
      <p:sp>
        <p:nvSpPr>
          <p:cNvPr id="2062" name="Rectangle 13"/>
          <p:cNvSpPr>
            <a:spLocks noGrp="1" noChangeArrowheads="1"/>
          </p:cNvSpPr>
          <p:nvPr>
            <p:ph type="body" idx="1"/>
          </p:nvPr>
        </p:nvSpPr>
        <p:spPr bwMode="auto">
          <a:xfrm>
            <a:off x="682625" y="1903413"/>
            <a:ext cx="6781800"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de-DE" smtClean="0"/>
              <a:t>Format des Gliederungstextes durch Klicken bearbeiten</a:t>
            </a:r>
          </a:p>
          <a:p>
            <a:pPr lvl="1"/>
            <a:r>
              <a:rPr lang="en-GB" altLang="de-DE" smtClean="0"/>
              <a:t>Zweite Gliederungsebene</a:t>
            </a:r>
          </a:p>
          <a:p>
            <a:pPr lvl="2"/>
            <a:r>
              <a:rPr lang="en-GB" altLang="de-DE" smtClean="0"/>
              <a:t>Dritte Gliederungsebene</a:t>
            </a:r>
          </a:p>
          <a:p>
            <a:pPr lvl="3"/>
            <a:r>
              <a:rPr lang="en-GB" altLang="de-DE" smtClean="0"/>
              <a:t>Vierte Gliederungsebene</a:t>
            </a:r>
          </a:p>
          <a:p>
            <a:pPr lvl="4"/>
            <a:r>
              <a:rPr lang="en-GB" altLang="de-DE" smtClean="0"/>
              <a:t>Fünfte Gliederungsebene</a:t>
            </a:r>
          </a:p>
          <a:p>
            <a:pPr lvl="4"/>
            <a:r>
              <a:rPr lang="en-GB" altLang="de-DE" smtClean="0"/>
              <a:t>Sechste Gliederungsebene</a:t>
            </a:r>
          </a:p>
          <a:p>
            <a:pPr lvl="4"/>
            <a:r>
              <a:rPr lang="en-GB" altLang="de-DE" smtClean="0"/>
              <a:t>Siebte Gliederungsebene</a:t>
            </a:r>
          </a:p>
        </p:txBody>
      </p:sp>
      <p:sp>
        <p:nvSpPr>
          <p:cNvPr id="3" name="Rectangle 14"/>
          <p:cNvSpPr>
            <a:spLocks noGrp="1" noChangeArrowheads="1"/>
          </p:cNvSpPr>
          <p:nvPr>
            <p:ph type="ftr"/>
          </p:nvPr>
        </p:nvSpPr>
        <p:spPr bwMode="auto">
          <a:xfrm>
            <a:off x="684213" y="6524625"/>
            <a:ext cx="6118225" cy="331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eaLnBrk="1" hangingPunct="1">
              <a:buClrTx/>
              <a:buSzPct val="100000"/>
              <a:buFontTx/>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Lst>
              <a:defRPr sz="1200">
                <a:solidFill>
                  <a:srgbClr val="808080"/>
                </a:solidFill>
                <a:latin typeface="Times New Roman" pitchFamily="16" charset="0"/>
                <a:ea typeface="Microsoft YaHei" charset="-122"/>
                <a:cs typeface="Segoe UI" charset="0"/>
              </a:defRPr>
            </a:lvl1pPr>
          </a:lstStyle>
          <a:p>
            <a:pPr>
              <a:defRPr/>
            </a:pPr>
            <a:r>
              <a:rPr lang="en-US" altLang="de-DE"/>
              <a:t>GmbH Meeting 2014, Mary Ann Siara-Decker</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3600">
          <a:solidFill>
            <a:srgbClr val="C60073"/>
          </a:solidFill>
          <a:latin typeface="Arial" charset="0"/>
          <a:ea typeface="Microsoft YaHei" charset="-122"/>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3600">
          <a:solidFill>
            <a:srgbClr val="C60073"/>
          </a:solidFill>
          <a:latin typeface="Arial" charset="0"/>
          <a:ea typeface="Microsoft YaHei" charset="-122"/>
        </a:defRPr>
      </a:lvl9pPr>
    </p:titleStyle>
    <p:bodyStyle>
      <a:lvl1pPr marL="342900" indent="-3429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cs typeface="+mn-cs"/>
        </a:defRPr>
      </a:lvl1pPr>
      <a:lvl2pPr marL="742950" indent="-28575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3pPr>
      <a:lvl4pPr marL="16002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4pPr>
      <a:lvl5pPr marL="20574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n-ea"/>
        </a:defRPr>
      </a:lvl5pPr>
      <a:lvl6pPr marL="25146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6pPr>
      <a:lvl7pPr marL="29718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7pPr>
      <a:lvl8pPr marL="3429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8pPr>
      <a:lvl9pPr marL="38862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3011488" y="5373688"/>
            <a:ext cx="4994275" cy="935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ts val="500"/>
              </a:spcBef>
              <a:buClrTx/>
              <a:buFontTx/>
              <a:buNone/>
            </a:pPr>
            <a:r>
              <a:rPr lang="de-DE" altLang="de-DE" sz="1800" dirty="0" err="1" smtClean="0"/>
              <a:t>Tbilisi</a:t>
            </a:r>
            <a:r>
              <a:rPr lang="de-DE" altLang="de-DE" sz="1800" dirty="0" smtClean="0"/>
              <a:t>, May 2018</a:t>
            </a:r>
            <a:endParaRPr lang="de-DE" altLang="de-DE" sz="1800" dirty="0"/>
          </a:p>
          <a:p>
            <a:pPr>
              <a:spcBef>
                <a:spcPts val="500"/>
              </a:spcBef>
              <a:buClrTx/>
              <a:buFontTx/>
              <a:buNone/>
            </a:pPr>
            <a:r>
              <a:rPr lang="de-DE" altLang="de-DE" sz="2000" dirty="0"/>
              <a:t/>
            </a:r>
            <a:br>
              <a:rPr lang="de-DE" altLang="de-DE" sz="2000" dirty="0"/>
            </a:br>
            <a:r>
              <a:rPr lang="de-DE" altLang="de-DE" sz="1800" dirty="0" smtClean="0"/>
              <a:t>Anke </a:t>
            </a:r>
            <a:r>
              <a:rPr lang="de-DE" altLang="de-DE" sz="1800" dirty="0" err="1" smtClean="0"/>
              <a:t>Weigend</a:t>
            </a:r>
            <a:r>
              <a:rPr lang="de-DE" altLang="de-DE" sz="1800" dirty="0" smtClean="0"/>
              <a:t>, Dr. Sabine Horst</a:t>
            </a:r>
            <a:endParaRPr lang="de-DE" altLang="de-DE" sz="1800" dirty="0"/>
          </a:p>
        </p:txBody>
      </p:sp>
      <p:sp>
        <p:nvSpPr>
          <p:cNvPr id="6147" name="Text Box 2"/>
          <p:cNvSpPr txBox="1">
            <a:spLocks noChangeArrowheads="1"/>
          </p:cNvSpPr>
          <p:nvPr/>
        </p:nvSpPr>
        <p:spPr bwMode="auto">
          <a:xfrm>
            <a:off x="3011488" y="4005263"/>
            <a:ext cx="4994275" cy="1152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ts val="800"/>
              </a:spcBef>
              <a:buClrTx/>
              <a:buFontTx/>
              <a:buNone/>
            </a:pPr>
            <a:r>
              <a:rPr lang="de-DE" altLang="de-DE" sz="3200" b="1" dirty="0" smtClean="0">
                <a:solidFill>
                  <a:srgbClr val="C00073"/>
                </a:solidFill>
              </a:rPr>
              <a:t>Leadership</a:t>
            </a:r>
            <a:endParaRPr lang="de-DE" altLang="de-DE" sz="3200" b="1" dirty="0">
              <a:solidFill>
                <a:srgbClr val="C00073"/>
              </a:solidFill>
            </a:endParaRP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bwMode="auto">
          <a:xfrm>
            <a:off x="457201" y="922338"/>
            <a:ext cx="5987008" cy="649287"/>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z="2400" b="1" dirty="0" smtClean="0"/>
              <a:t>Traditional </a:t>
            </a:r>
            <a:r>
              <a:rPr lang="de-DE" altLang="de-DE" sz="2400" b="1" dirty="0" err="1" smtClean="0"/>
              <a:t>leadership</a:t>
            </a:r>
            <a:r>
              <a:rPr lang="de-DE" altLang="de-DE" sz="2400" b="1" dirty="0" smtClean="0"/>
              <a:t> </a:t>
            </a:r>
            <a:r>
              <a:rPr lang="de-DE" altLang="de-DE" sz="2400" b="1" dirty="0" err="1" smtClean="0"/>
              <a:t>styles</a:t>
            </a:r>
            <a:r>
              <a:rPr lang="de-DE" altLang="de-DE" dirty="0" smtClean="0"/>
              <a:t/>
            </a:r>
            <a:br>
              <a:rPr lang="de-DE" altLang="de-DE" dirty="0" smtClean="0"/>
            </a:br>
            <a:endParaRPr lang="de-DE" altLang="de-DE" dirty="0" smtClean="0"/>
          </a:p>
        </p:txBody>
      </p:sp>
      <p:sp>
        <p:nvSpPr>
          <p:cNvPr id="21507" name="Textfeld 5"/>
          <p:cNvSpPr txBox="1">
            <a:spLocks noChangeArrowheads="1"/>
          </p:cNvSpPr>
          <p:nvPr/>
        </p:nvSpPr>
        <p:spPr bwMode="auto">
          <a:xfrm>
            <a:off x="1304925" y="5037138"/>
            <a:ext cx="6553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de-DE" altLang="de-DE" sz="1200"/>
              <a:t>source: Tannenbaum, R./Schmidt, W. Führungsstile. 1958</a:t>
            </a:r>
          </a:p>
        </p:txBody>
      </p:sp>
      <p:sp>
        <p:nvSpPr>
          <p:cNvPr id="21508" name="Textfeld 6"/>
          <p:cNvSpPr txBox="1">
            <a:spLocks noChangeArrowheads="1"/>
          </p:cNvSpPr>
          <p:nvPr/>
        </p:nvSpPr>
        <p:spPr bwMode="auto">
          <a:xfrm>
            <a:off x="500063" y="5656263"/>
            <a:ext cx="7286625"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5900" indent="-215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4000"/>
              </a:lnSpc>
              <a:buClr>
                <a:srgbClr val="00A8B0"/>
              </a:buClr>
              <a:buFont typeface="Wingdings" panose="05000000000000000000" pitchFamily="2" charset="2"/>
              <a:buChar char="ð"/>
            </a:pPr>
            <a:r>
              <a:rPr lang="en-US" altLang="de-DE" sz="1600"/>
              <a:t>1958 developed by Tannenbaum and Schmidt, based on Kurt Lewin´s two poles "authoritarian" vs."democratic"</a:t>
            </a:r>
            <a:r>
              <a:rPr lang="de-DE" altLang="de-DE" sz="1600"/>
              <a:t> </a:t>
            </a:r>
          </a:p>
        </p:txBody>
      </p:sp>
      <p:sp>
        <p:nvSpPr>
          <p:cNvPr id="6" name="Rechteck 5"/>
          <p:cNvSpPr/>
          <p:nvPr/>
        </p:nvSpPr>
        <p:spPr>
          <a:xfrm>
            <a:off x="571500" y="1773238"/>
            <a:ext cx="7207250" cy="121443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1510" name="Textfeld 6"/>
          <p:cNvSpPr txBox="1">
            <a:spLocks noChangeArrowheads="1"/>
          </p:cNvSpPr>
          <p:nvPr/>
        </p:nvSpPr>
        <p:spPr bwMode="auto">
          <a:xfrm>
            <a:off x="571500" y="2058988"/>
            <a:ext cx="16430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600" dirty="0" err="1"/>
              <a:t>Decision-making</a:t>
            </a:r>
            <a:r>
              <a:rPr lang="de-DE" altLang="de-DE" sz="1600" dirty="0"/>
              <a:t> </a:t>
            </a:r>
            <a:r>
              <a:rPr lang="de-DE" altLang="de-DE" sz="1600" dirty="0" err="1"/>
              <a:t>by</a:t>
            </a:r>
            <a:r>
              <a:rPr lang="de-DE" altLang="de-DE" sz="1600" dirty="0"/>
              <a:t> </a:t>
            </a:r>
            <a:r>
              <a:rPr lang="de-DE" altLang="de-DE" sz="1600" dirty="0" err="1"/>
              <a:t>supervisor</a:t>
            </a:r>
            <a:endParaRPr lang="de-DE" altLang="de-DE" sz="1600" b="1" dirty="0"/>
          </a:p>
        </p:txBody>
      </p:sp>
      <p:sp>
        <p:nvSpPr>
          <p:cNvPr id="21511" name="Textfeld 7"/>
          <p:cNvSpPr txBox="1">
            <a:spLocks noChangeArrowheads="1"/>
          </p:cNvSpPr>
          <p:nvPr/>
        </p:nvSpPr>
        <p:spPr bwMode="auto">
          <a:xfrm>
            <a:off x="5857875" y="1844675"/>
            <a:ext cx="1928813"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600"/>
              <a:t>Decision-making in co-operation with team/group</a:t>
            </a:r>
            <a:endParaRPr lang="de-DE" altLang="de-DE" sz="1600" b="1"/>
          </a:p>
        </p:txBody>
      </p:sp>
      <p:sp>
        <p:nvSpPr>
          <p:cNvPr id="21512" name="Textfeld 8"/>
          <p:cNvSpPr txBox="1">
            <a:spLocks noChangeArrowheads="1"/>
          </p:cNvSpPr>
          <p:nvPr/>
        </p:nvSpPr>
        <p:spPr bwMode="auto">
          <a:xfrm>
            <a:off x="571500" y="2987675"/>
            <a:ext cx="10715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Supervisor decides, </a:t>
            </a:r>
            <a:br>
              <a:rPr lang="en-US" altLang="de-DE" sz="1000"/>
            </a:br>
            <a:r>
              <a:rPr lang="en-US" altLang="de-DE" sz="1000"/>
              <a:t>if necessary by force</a:t>
            </a:r>
            <a:endParaRPr lang="de-DE" altLang="de-DE" sz="1000" b="1"/>
          </a:p>
        </p:txBody>
      </p:sp>
      <p:sp>
        <p:nvSpPr>
          <p:cNvPr id="21513" name="Textfeld 9"/>
          <p:cNvSpPr txBox="1">
            <a:spLocks noChangeArrowheads="1"/>
          </p:cNvSpPr>
          <p:nvPr/>
        </p:nvSpPr>
        <p:spPr bwMode="auto">
          <a:xfrm>
            <a:off x="1571625" y="2986088"/>
            <a:ext cx="10715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Supervisor decides and enforces with manipulation</a:t>
            </a:r>
            <a:endParaRPr lang="de-DE" altLang="de-DE" sz="1000" b="1"/>
          </a:p>
        </p:txBody>
      </p:sp>
      <p:sp>
        <p:nvSpPr>
          <p:cNvPr id="21514" name="Textfeld 10"/>
          <p:cNvSpPr txBox="1">
            <a:spLocks noChangeArrowheads="1"/>
          </p:cNvSpPr>
          <p:nvPr/>
        </p:nvSpPr>
        <p:spPr bwMode="auto">
          <a:xfrm>
            <a:off x="2643188" y="2986088"/>
            <a:ext cx="10715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Supervisor decides and convinces others</a:t>
            </a:r>
            <a:endParaRPr lang="de-DE" altLang="de-DE" sz="1000" b="1"/>
          </a:p>
        </p:txBody>
      </p:sp>
      <p:sp>
        <p:nvSpPr>
          <p:cNvPr id="21515" name="Textfeld 11"/>
          <p:cNvSpPr txBox="1">
            <a:spLocks noChangeArrowheads="1"/>
          </p:cNvSpPr>
          <p:nvPr/>
        </p:nvSpPr>
        <p:spPr bwMode="auto">
          <a:xfrm>
            <a:off x="3643313" y="2986088"/>
            <a:ext cx="1071562"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Supervisor informs,  seeks opinion of those affected by decision </a:t>
            </a:r>
            <a:endParaRPr lang="de-DE" altLang="de-DE" sz="1000" b="1"/>
          </a:p>
        </p:txBody>
      </p:sp>
      <p:sp>
        <p:nvSpPr>
          <p:cNvPr id="21516" name="Textfeld 12"/>
          <p:cNvSpPr txBox="1">
            <a:spLocks noChangeArrowheads="1"/>
          </p:cNvSpPr>
          <p:nvPr/>
        </p:nvSpPr>
        <p:spPr bwMode="auto">
          <a:xfrm>
            <a:off x="4643438" y="2986088"/>
            <a:ext cx="10715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Group makes suggestions, </a:t>
            </a:r>
            <a:br>
              <a:rPr lang="en-US" altLang="de-DE" sz="1000"/>
            </a:br>
            <a:r>
              <a:rPr lang="en-US" altLang="de-DE" sz="1000"/>
              <a:t>supervisor selects</a:t>
            </a:r>
            <a:endParaRPr lang="de-DE" altLang="de-DE" sz="1000" b="1"/>
          </a:p>
        </p:txBody>
      </p:sp>
      <p:sp>
        <p:nvSpPr>
          <p:cNvPr id="21517" name="Textfeld 13"/>
          <p:cNvSpPr txBox="1">
            <a:spLocks noChangeArrowheads="1"/>
          </p:cNvSpPr>
          <p:nvPr/>
        </p:nvSpPr>
        <p:spPr bwMode="auto">
          <a:xfrm>
            <a:off x="5715000" y="2986088"/>
            <a:ext cx="1071563" cy="862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Group decides autonomously within the agreed framework</a:t>
            </a:r>
            <a:endParaRPr lang="de-DE" altLang="de-DE" sz="1000" b="1"/>
          </a:p>
        </p:txBody>
      </p:sp>
      <p:sp>
        <p:nvSpPr>
          <p:cNvPr id="21518" name="Textfeld 14"/>
          <p:cNvSpPr txBox="1">
            <a:spLocks noChangeArrowheads="1"/>
          </p:cNvSpPr>
          <p:nvPr/>
        </p:nvSpPr>
        <p:spPr bwMode="auto">
          <a:xfrm>
            <a:off x="6715125" y="2986088"/>
            <a:ext cx="107156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000"/>
              <a:t>Group decides autonomously, </a:t>
            </a:r>
            <a:br>
              <a:rPr lang="en-US" altLang="de-DE" sz="1000"/>
            </a:br>
            <a:r>
              <a:rPr lang="en-US" altLang="de-DE" sz="1000"/>
              <a:t>superior acts as an integrator, co-ordinator</a:t>
            </a:r>
            <a:endParaRPr lang="de-DE" altLang="de-DE" sz="1000" b="1"/>
          </a:p>
        </p:txBody>
      </p:sp>
      <p:sp>
        <p:nvSpPr>
          <p:cNvPr id="21519" name="Textfeld 15"/>
          <p:cNvSpPr txBox="1">
            <a:spLocks noChangeArrowheads="1"/>
          </p:cNvSpPr>
          <p:nvPr/>
        </p:nvSpPr>
        <p:spPr bwMode="auto">
          <a:xfrm>
            <a:off x="571500" y="4027488"/>
            <a:ext cx="1071563"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t>
            </a:r>
            <a:r>
              <a:rPr lang="de-DE" altLang="de-DE" sz="1000"/>
              <a:t>authoritarian</a:t>
            </a:r>
            <a:r>
              <a:rPr lang="de-DE" altLang="de-DE" sz="1000" b="1"/>
              <a:t>“</a:t>
            </a:r>
          </a:p>
        </p:txBody>
      </p:sp>
      <p:sp>
        <p:nvSpPr>
          <p:cNvPr id="21520" name="Textfeld 16"/>
          <p:cNvSpPr txBox="1">
            <a:spLocks noChangeArrowheads="1"/>
          </p:cNvSpPr>
          <p:nvPr/>
        </p:nvSpPr>
        <p:spPr bwMode="auto">
          <a:xfrm>
            <a:off x="1643063" y="4027488"/>
            <a:ext cx="10001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t>
            </a:r>
            <a:r>
              <a:rPr lang="de-DE" altLang="de-DE" sz="1000"/>
              <a:t>patriarchal</a:t>
            </a:r>
            <a:r>
              <a:rPr lang="de-DE" altLang="de-DE" sz="1000" b="1"/>
              <a:t> “</a:t>
            </a:r>
          </a:p>
        </p:txBody>
      </p:sp>
      <p:sp>
        <p:nvSpPr>
          <p:cNvPr id="21521" name="Textfeld 17"/>
          <p:cNvSpPr txBox="1">
            <a:spLocks noChangeArrowheads="1"/>
          </p:cNvSpPr>
          <p:nvPr/>
        </p:nvSpPr>
        <p:spPr bwMode="auto">
          <a:xfrm>
            <a:off x="2643188" y="4027488"/>
            <a:ext cx="10715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de-DE" sz="1000" b="1"/>
              <a:t>„</a:t>
            </a:r>
            <a:r>
              <a:rPr lang="de-DE" altLang="de-DE" sz="1000"/>
              <a:t>informing</a:t>
            </a:r>
            <a:r>
              <a:rPr lang="de-DE" altLang="de-DE" sz="1000" b="1"/>
              <a:t>“</a:t>
            </a:r>
          </a:p>
        </p:txBody>
      </p:sp>
      <p:sp>
        <p:nvSpPr>
          <p:cNvPr id="21522" name="Textfeld 18"/>
          <p:cNvSpPr txBox="1">
            <a:spLocks noChangeArrowheads="1"/>
          </p:cNvSpPr>
          <p:nvPr/>
        </p:nvSpPr>
        <p:spPr bwMode="auto">
          <a:xfrm>
            <a:off x="3786188" y="4027488"/>
            <a:ext cx="92868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t>
            </a:r>
            <a:r>
              <a:rPr lang="de-DE" altLang="de-DE" sz="1000"/>
              <a:t>advisory </a:t>
            </a:r>
            <a:r>
              <a:rPr lang="de-DE" altLang="de-DE" sz="1000" b="1"/>
              <a:t>“</a:t>
            </a:r>
          </a:p>
        </p:txBody>
      </p:sp>
      <p:sp>
        <p:nvSpPr>
          <p:cNvPr id="21523" name="Textfeld 19"/>
          <p:cNvSpPr txBox="1">
            <a:spLocks noChangeArrowheads="1"/>
          </p:cNvSpPr>
          <p:nvPr/>
        </p:nvSpPr>
        <p:spPr bwMode="auto">
          <a:xfrm>
            <a:off x="4643438" y="4027488"/>
            <a:ext cx="1071562"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de-DE" altLang="de-DE" sz="1000"/>
              <a:t>„cooperative“</a:t>
            </a:r>
          </a:p>
        </p:txBody>
      </p:sp>
      <p:sp>
        <p:nvSpPr>
          <p:cNvPr id="21524" name="Textfeld 20"/>
          <p:cNvSpPr txBox="1">
            <a:spLocks noChangeArrowheads="1"/>
          </p:cNvSpPr>
          <p:nvPr/>
        </p:nvSpPr>
        <p:spPr bwMode="auto">
          <a:xfrm>
            <a:off x="5715000" y="4027488"/>
            <a:ext cx="1071563"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t>
            </a:r>
            <a:r>
              <a:rPr lang="de-DE" altLang="de-DE" sz="1000"/>
              <a:t>participatory</a:t>
            </a:r>
            <a:r>
              <a:rPr lang="de-DE" altLang="de-DE" sz="1000" b="1"/>
              <a:t>“</a:t>
            </a:r>
          </a:p>
        </p:txBody>
      </p:sp>
      <p:sp>
        <p:nvSpPr>
          <p:cNvPr id="21525" name="Textfeld 21"/>
          <p:cNvSpPr txBox="1">
            <a:spLocks noChangeArrowheads="1"/>
          </p:cNvSpPr>
          <p:nvPr/>
        </p:nvSpPr>
        <p:spPr bwMode="auto">
          <a:xfrm>
            <a:off x="6715125" y="4027488"/>
            <a:ext cx="121443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t>
            </a:r>
            <a:r>
              <a:rPr lang="de-DE" altLang="de-DE" sz="1000"/>
              <a:t>democratically</a:t>
            </a:r>
            <a:r>
              <a:rPr lang="de-DE" altLang="de-DE" sz="1000" b="1"/>
              <a:t>“</a:t>
            </a:r>
          </a:p>
        </p:txBody>
      </p:sp>
      <p:sp>
        <p:nvSpPr>
          <p:cNvPr id="24" name="Rechteck 23"/>
          <p:cNvSpPr/>
          <p:nvPr/>
        </p:nvSpPr>
        <p:spPr>
          <a:xfrm>
            <a:off x="571500" y="2987675"/>
            <a:ext cx="1025525"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5" name="Rechteck 24"/>
          <p:cNvSpPr/>
          <p:nvPr/>
        </p:nvSpPr>
        <p:spPr>
          <a:xfrm>
            <a:off x="1597025" y="2987675"/>
            <a:ext cx="1027113"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dirty="0"/>
          </a:p>
        </p:txBody>
      </p:sp>
      <p:sp>
        <p:nvSpPr>
          <p:cNvPr id="26" name="Rechteck 25"/>
          <p:cNvSpPr/>
          <p:nvPr/>
        </p:nvSpPr>
        <p:spPr>
          <a:xfrm>
            <a:off x="2627313" y="2987675"/>
            <a:ext cx="1027112"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7" name="Rechteck 26"/>
          <p:cNvSpPr/>
          <p:nvPr/>
        </p:nvSpPr>
        <p:spPr>
          <a:xfrm>
            <a:off x="3657600" y="2987675"/>
            <a:ext cx="1025525" cy="12842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8" name="Rechteck 27"/>
          <p:cNvSpPr/>
          <p:nvPr/>
        </p:nvSpPr>
        <p:spPr>
          <a:xfrm>
            <a:off x="4683125" y="2987675"/>
            <a:ext cx="1027113"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9" name="Rechteck 28"/>
          <p:cNvSpPr/>
          <p:nvPr/>
        </p:nvSpPr>
        <p:spPr>
          <a:xfrm>
            <a:off x="5715000" y="2987675"/>
            <a:ext cx="1025525"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0" name="Rechteck 29"/>
          <p:cNvSpPr/>
          <p:nvPr/>
        </p:nvSpPr>
        <p:spPr>
          <a:xfrm>
            <a:off x="6750050" y="2987675"/>
            <a:ext cx="1025525" cy="12858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1533" name="Textfeld 30"/>
          <p:cNvSpPr txBox="1">
            <a:spLocks noChangeArrowheads="1"/>
          </p:cNvSpPr>
          <p:nvPr/>
        </p:nvSpPr>
        <p:spPr bwMode="auto">
          <a:xfrm>
            <a:off x="571500" y="4416425"/>
            <a:ext cx="107156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Authoritarian leadership style</a:t>
            </a:r>
          </a:p>
        </p:txBody>
      </p:sp>
      <p:sp>
        <p:nvSpPr>
          <p:cNvPr id="21534" name="Textfeld 31"/>
          <p:cNvSpPr txBox="1">
            <a:spLocks noChangeArrowheads="1"/>
          </p:cNvSpPr>
          <p:nvPr/>
        </p:nvSpPr>
        <p:spPr bwMode="auto">
          <a:xfrm>
            <a:off x="6786563" y="4416425"/>
            <a:ext cx="12144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000" b="1"/>
              <a:t>democratic </a:t>
            </a:r>
            <a:br>
              <a:rPr lang="de-DE" altLang="de-DE" sz="1000" b="1"/>
            </a:br>
            <a:r>
              <a:rPr lang="de-DE" altLang="de-DE" sz="1000" b="1"/>
              <a:t>leadership style</a:t>
            </a:r>
          </a:p>
        </p:txBody>
      </p:sp>
      <p:cxnSp>
        <p:nvCxnSpPr>
          <p:cNvPr id="34" name="Gerade Verbindung mit Pfeil 33"/>
          <p:cNvCxnSpPr/>
          <p:nvPr/>
        </p:nvCxnSpPr>
        <p:spPr>
          <a:xfrm>
            <a:off x="1785938" y="4630738"/>
            <a:ext cx="4857750" cy="158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Gerade Verbindung mit Pfeil 34"/>
          <p:cNvCxnSpPr/>
          <p:nvPr/>
        </p:nvCxnSpPr>
        <p:spPr>
          <a:xfrm>
            <a:off x="1785938" y="4772025"/>
            <a:ext cx="4857750" cy="1588"/>
          </a:xfrm>
          <a:prstGeom prst="straightConnector1">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7" name="Gerade Verbindung 36"/>
          <p:cNvCxnSpPr/>
          <p:nvPr/>
        </p:nvCxnSpPr>
        <p:spPr>
          <a:xfrm>
            <a:off x="571500" y="1773238"/>
            <a:ext cx="7215188" cy="121443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Gerade Verbindung 38"/>
          <p:cNvCxnSpPr/>
          <p:nvPr/>
        </p:nvCxnSpPr>
        <p:spPr>
          <a:xfrm>
            <a:off x="571500" y="3986213"/>
            <a:ext cx="7215188" cy="158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54021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Modern </a:t>
            </a:r>
            <a:r>
              <a:rPr lang="de-DE" altLang="de-DE" sz="2800" b="1" dirty="0" err="1" smtClean="0">
                <a:solidFill>
                  <a:srgbClr val="C60073"/>
                </a:solidFill>
              </a:rPr>
              <a:t>leadership</a:t>
            </a:r>
            <a:r>
              <a:rPr lang="de-DE" altLang="de-DE" sz="2800" b="1" dirty="0" smtClean="0">
                <a:solidFill>
                  <a:srgbClr val="C60073"/>
                </a:solidFill>
              </a:rPr>
              <a:t> </a:t>
            </a:r>
            <a:r>
              <a:rPr lang="de-DE" altLang="de-DE" sz="2800" b="1" dirty="0" err="1" smtClean="0">
                <a:solidFill>
                  <a:srgbClr val="C60073"/>
                </a:solidFill>
              </a:rPr>
              <a:t>styles</a:t>
            </a:r>
            <a:endParaRPr lang="de-DE" altLang="de-DE" sz="2800" b="1" dirty="0">
              <a:solidFill>
                <a:srgbClr val="C60073"/>
              </a:solidFill>
            </a:endParaRPr>
          </a:p>
        </p:txBody>
      </p:sp>
      <p:sp>
        <p:nvSpPr>
          <p:cNvPr id="2" name="Text Box 2"/>
          <p:cNvSpPr txBox="1">
            <a:spLocks noChangeArrowheads="1"/>
          </p:cNvSpPr>
          <p:nvPr/>
        </p:nvSpPr>
        <p:spPr bwMode="auto">
          <a:xfrm>
            <a:off x="539553" y="1579562"/>
            <a:ext cx="8589216" cy="49996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1pPr>
            <a:lvl2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2pPr>
            <a:lvl3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3pPr>
            <a:lvl4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4pPr>
            <a:lvl5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9pPr>
          </a:lstStyle>
          <a:p>
            <a:pPr marL="0" indent="0">
              <a:spcBef>
                <a:spcPts val="600"/>
              </a:spcBef>
              <a:buClr>
                <a:srgbClr val="C00073"/>
              </a:buClr>
              <a:buSzPct val="100000"/>
              <a:defRPr/>
            </a:pPr>
            <a:r>
              <a:rPr lang="de-DE" altLang="de-DE" b="1" dirty="0" smtClean="0"/>
              <a:t>Leadership </a:t>
            </a:r>
            <a:r>
              <a:rPr lang="de-DE" altLang="de-DE" b="1" dirty="0" err="1" smtClean="0"/>
              <a:t>styles</a:t>
            </a:r>
            <a:r>
              <a:rPr lang="de-DE" altLang="de-DE" b="1" dirty="0" smtClean="0"/>
              <a:t> in </a:t>
            </a:r>
            <a:r>
              <a:rPr lang="de-DE" altLang="de-DE" b="1" dirty="0" err="1" smtClean="0"/>
              <a:t>the</a:t>
            </a:r>
            <a:r>
              <a:rPr lang="de-DE" altLang="de-DE" b="1" dirty="0" smtClean="0"/>
              <a:t> </a:t>
            </a:r>
            <a:r>
              <a:rPr lang="de-DE" altLang="de-DE" b="1" dirty="0" err="1" smtClean="0"/>
              <a:t>systemic</a:t>
            </a:r>
            <a:r>
              <a:rPr lang="de-DE" altLang="de-DE" b="1" dirty="0" smtClean="0"/>
              <a:t> </a:t>
            </a:r>
            <a:r>
              <a:rPr lang="de-DE" altLang="de-DE" b="1" dirty="0" smtClean="0"/>
              <a:t>intelligent </a:t>
            </a:r>
            <a:r>
              <a:rPr lang="de-DE" altLang="de-DE" b="1" dirty="0" err="1" smtClean="0"/>
              <a:t>management</a:t>
            </a:r>
            <a:endParaRPr lang="de-DE" altLang="de-DE" b="1" dirty="0" smtClean="0"/>
          </a:p>
          <a:p>
            <a:pPr marL="342900" indent="-342900">
              <a:spcBef>
                <a:spcPts val="600"/>
              </a:spcBef>
              <a:buClr>
                <a:srgbClr val="C00073"/>
              </a:buClr>
              <a:buSzPct val="100000"/>
              <a:buFont typeface="Wingdings" panose="05000000000000000000" pitchFamily="2" charset="2"/>
              <a:buChar char="§"/>
              <a:defRPr/>
            </a:pPr>
            <a:endParaRPr lang="de-DE" altLang="de-DE" b="1" dirty="0" smtClean="0"/>
          </a:p>
          <a:p>
            <a:pPr marL="342900" indent="-342900">
              <a:spcBef>
                <a:spcPts val="600"/>
              </a:spcBef>
              <a:buClr>
                <a:srgbClr val="C00073"/>
              </a:buClr>
              <a:buSzPct val="100000"/>
              <a:buFont typeface="Wingdings" panose="05000000000000000000" pitchFamily="2" charset="2"/>
              <a:buChar char="§"/>
              <a:defRPr/>
            </a:pPr>
            <a:r>
              <a:rPr lang="de-DE" altLang="de-DE" b="1" dirty="0" err="1" smtClean="0"/>
              <a:t>directive</a:t>
            </a:r>
            <a:r>
              <a:rPr lang="de-DE" altLang="de-DE" b="1" dirty="0" smtClean="0"/>
              <a:t> (task-</a:t>
            </a:r>
            <a:r>
              <a:rPr lang="de-DE" altLang="de-DE" b="1" dirty="0" err="1" smtClean="0"/>
              <a:t>oriented</a:t>
            </a:r>
            <a:r>
              <a:rPr lang="de-DE" altLang="de-DE" b="1" dirty="0" smtClean="0"/>
              <a:t>)</a:t>
            </a:r>
          </a:p>
          <a:p>
            <a:pPr marL="342900" indent="-342900">
              <a:spcBef>
                <a:spcPts val="600"/>
              </a:spcBef>
              <a:buClr>
                <a:srgbClr val="C00073"/>
              </a:buClr>
              <a:buSzPct val="100000"/>
              <a:buFont typeface="Wingdings" panose="05000000000000000000" pitchFamily="2" charset="2"/>
              <a:buChar char="§"/>
              <a:defRPr/>
            </a:pPr>
            <a:endParaRPr lang="de-DE" altLang="de-DE" b="1" dirty="0" smtClean="0"/>
          </a:p>
          <a:p>
            <a:pPr marL="342900" indent="-342900">
              <a:spcBef>
                <a:spcPts val="600"/>
              </a:spcBef>
              <a:buClr>
                <a:srgbClr val="C00073"/>
              </a:buClr>
              <a:buSzPct val="100000"/>
              <a:buFont typeface="Wingdings" panose="05000000000000000000" pitchFamily="2" charset="2"/>
              <a:buChar char="§"/>
              <a:defRPr/>
            </a:pPr>
            <a:r>
              <a:rPr lang="de-DE" altLang="de-DE" b="1" dirty="0" err="1" smtClean="0"/>
              <a:t>organising</a:t>
            </a:r>
            <a:r>
              <a:rPr lang="de-DE" altLang="de-DE" b="1" dirty="0" smtClean="0"/>
              <a:t> (</a:t>
            </a:r>
            <a:r>
              <a:rPr lang="de-DE" altLang="de-DE" b="1" dirty="0" err="1" smtClean="0"/>
              <a:t>focus</a:t>
            </a:r>
            <a:r>
              <a:rPr lang="de-DE" altLang="de-DE" b="1" dirty="0" smtClean="0"/>
              <a:t> on </a:t>
            </a:r>
            <a:r>
              <a:rPr lang="de-DE" altLang="de-DE" b="1" dirty="0" err="1" smtClean="0"/>
              <a:t>organisation</a:t>
            </a:r>
            <a:r>
              <a:rPr lang="de-DE" altLang="de-DE" b="1" dirty="0" smtClean="0"/>
              <a:t> </a:t>
            </a:r>
            <a:r>
              <a:rPr lang="de-DE" altLang="de-DE" b="1" dirty="0" err="1" smtClean="0"/>
              <a:t>and</a:t>
            </a:r>
            <a:r>
              <a:rPr lang="de-DE" altLang="de-DE" b="1" dirty="0" smtClean="0"/>
              <a:t> </a:t>
            </a:r>
            <a:r>
              <a:rPr lang="de-DE" altLang="de-DE" b="1" dirty="0" err="1" smtClean="0"/>
              <a:t>processes</a:t>
            </a:r>
            <a:r>
              <a:rPr lang="de-DE" altLang="de-DE" b="1" dirty="0" smtClean="0"/>
              <a:t>) </a:t>
            </a:r>
          </a:p>
          <a:p>
            <a:pPr marL="342900" indent="-342900">
              <a:spcBef>
                <a:spcPts val="600"/>
              </a:spcBef>
              <a:buClr>
                <a:srgbClr val="C00073"/>
              </a:buClr>
              <a:buSzPct val="100000"/>
              <a:buFont typeface="Wingdings" panose="05000000000000000000" pitchFamily="2" charset="2"/>
              <a:buChar char="§"/>
              <a:defRPr/>
            </a:pPr>
            <a:endParaRPr lang="de-DE" altLang="de-DE" b="1" dirty="0" smtClean="0"/>
          </a:p>
          <a:p>
            <a:pPr marL="342900" indent="-342900">
              <a:spcBef>
                <a:spcPts val="600"/>
              </a:spcBef>
              <a:buClr>
                <a:srgbClr val="C00073"/>
              </a:buClr>
              <a:buSzPct val="100000"/>
              <a:buFont typeface="Wingdings" panose="05000000000000000000" pitchFamily="2" charset="2"/>
              <a:buChar char="§"/>
              <a:defRPr/>
            </a:pPr>
            <a:r>
              <a:rPr lang="de-DE" altLang="de-DE" b="1" dirty="0" err="1"/>
              <a:t>m</a:t>
            </a:r>
            <a:r>
              <a:rPr lang="de-DE" altLang="de-DE" b="1" dirty="0" err="1" smtClean="0"/>
              <a:t>odelling</a:t>
            </a:r>
            <a:r>
              <a:rPr lang="de-DE" altLang="de-DE" b="1" dirty="0" smtClean="0"/>
              <a:t> (</a:t>
            </a:r>
            <a:r>
              <a:rPr lang="de-DE" altLang="de-DE" b="1" dirty="0" err="1" smtClean="0"/>
              <a:t>cultural</a:t>
            </a:r>
            <a:r>
              <a:rPr lang="de-DE" altLang="de-DE" b="1" dirty="0" smtClean="0"/>
              <a:t> </a:t>
            </a:r>
            <a:r>
              <a:rPr lang="de-DE" altLang="de-DE" b="1" dirty="0" err="1" smtClean="0"/>
              <a:t>development</a:t>
            </a:r>
            <a:r>
              <a:rPr lang="de-DE" altLang="de-DE" b="1" dirty="0" smtClean="0"/>
              <a:t>)</a:t>
            </a:r>
          </a:p>
          <a:p>
            <a:pPr marL="342900" indent="-342900">
              <a:spcBef>
                <a:spcPts val="600"/>
              </a:spcBef>
              <a:buClr>
                <a:srgbClr val="C00073"/>
              </a:buClr>
              <a:buSzPct val="100000"/>
              <a:buFont typeface="Wingdings" panose="05000000000000000000" pitchFamily="2" charset="2"/>
              <a:buChar char="§"/>
              <a:defRPr/>
            </a:pPr>
            <a:endParaRPr lang="de-DE" altLang="de-DE" b="1" dirty="0" smtClean="0"/>
          </a:p>
          <a:p>
            <a:pPr marL="342900" indent="-342900">
              <a:spcBef>
                <a:spcPts val="600"/>
              </a:spcBef>
              <a:buClr>
                <a:srgbClr val="C00073"/>
              </a:buClr>
              <a:buSzPct val="100000"/>
              <a:buFont typeface="Wingdings" panose="05000000000000000000" pitchFamily="2" charset="2"/>
              <a:buChar char="§"/>
              <a:defRPr/>
            </a:pPr>
            <a:r>
              <a:rPr lang="de-DE" altLang="de-DE" b="1" dirty="0" err="1"/>
              <a:t>c</a:t>
            </a:r>
            <a:r>
              <a:rPr lang="de-DE" altLang="de-DE" b="1" dirty="0" err="1" smtClean="0"/>
              <a:t>oaching</a:t>
            </a:r>
            <a:r>
              <a:rPr lang="de-DE" altLang="de-DE" b="1" dirty="0" smtClean="0"/>
              <a:t> (</a:t>
            </a:r>
            <a:r>
              <a:rPr lang="de-DE" altLang="de-DE" b="1" dirty="0" err="1" smtClean="0"/>
              <a:t>person-oriented</a:t>
            </a:r>
            <a:r>
              <a:rPr lang="de-DE" altLang="de-DE" b="1" dirty="0" smtClean="0"/>
              <a:t>)</a:t>
            </a:r>
          </a:p>
          <a:p>
            <a:pPr marL="342900" indent="-342900">
              <a:spcBef>
                <a:spcPts val="600"/>
              </a:spcBef>
              <a:buClr>
                <a:srgbClr val="C00073"/>
              </a:buClr>
              <a:buSzPct val="100000"/>
              <a:buFont typeface="Wingdings" panose="05000000000000000000" pitchFamily="2" charset="2"/>
              <a:buChar char="§"/>
              <a:defRPr/>
            </a:pPr>
            <a:endParaRPr lang="de-DE" altLang="de-DE" b="1" dirty="0" smtClean="0"/>
          </a:p>
          <a:p>
            <a:pPr marL="342900" indent="-342900">
              <a:spcBef>
                <a:spcPts val="600"/>
              </a:spcBef>
              <a:buClr>
                <a:srgbClr val="C00073"/>
              </a:buClr>
              <a:buSzPct val="100000"/>
              <a:buFont typeface="Wingdings" panose="05000000000000000000" pitchFamily="2" charset="2"/>
              <a:buChar char="§"/>
              <a:defRPr/>
            </a:pPr>
            <a:r>
              <a:rPr lang="de-DE" altLang="de-DE" b="1" dirty="0" err="1"/>
              <a:t>d</a:t>
            </a:r>
            <a:r>
              <a:rPr lang="de-DE" altLang="de-DE" b="1" dirty="0" err="1" smtClean="0"/>
              <a:t>ialogic</a:t>
            </a:r>
            <a:r>
              <a:rPr lang="de-DE" altLang="de-DE" b="1" dirty="0" smtClean="0"/>
              <a:t> (</a:t>
            </a:r>
            <a:r>
              <a:rPr lang="de-DE" altLang="de-DE" b="1" dirty="0" err="1" smtClean="0"/>
              <a:t>shaping</a:t>
            </a:r>
            <a:r>
              <a:rPr lang="de-DE" altLang="de-DE" b="1" dirty="0" smtClean="0"/>
              <a:t> </a:t>
            </a:r>
            <a:r>
              <a:rPr lang="de-DE" altLang="de-DE" b="1" dirty="0" err="1" smtClean="0"/>
              <a:t>relationships</a:t>
            </a:r>
            <a:r>
              <a:rPr lang="de-DE" altLang="de-DE" dirty="0" smtClean="0"/>
              <a:t>)</a:t>
            </a:r>
            <a:endParaRPr lang="de-DE" altLang="de-DE" dirty="0"/>
          </a:p>
          <a:p>
            <a:pPr marL="0" indent="0">
              <a:spcBef>
                <a:spcPts val="600"/>
              </a:spcBef>
              <a:buClr>
                <a:srgbClr val="C00073"/>
              </a:buClr>
              <a:buSzPct val="100000"/>
              <a:defRPr/>
            </a:pPr>
            <a:endParaRPr lang="de-DE" altLang="de-DE" b="1" dirty="0" smtClean="0"/>
          </a:p>
        </p:txBody>
      </p:sp>
      <p:sp>
        <p:nvSpPr>
          <p:cNvPr id="12292"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7394B96D-5307-4695-971B-6F48E39568ED}" type="slidenum">
              <a:rPr lang="de-DE" altLang="de-DE" sz="1200"/>
              <a:pPr algn="r" eaLnBrk="1" hangingPunct="1">
                <a:spcBef>
                  <a:spcPct val="0"/>
                </a:spcBef>
                <a:buClrTx/>
                <a:buFontTx/>
                <a:buNone/>
              </a:pPr>
              <a:t>11</a:t>
            </a:fld>
            <a:endParaRPr lang="de-DE" altLang="de-DE" sz="1200"/>
          </a:p>
        </p:txBody>
      </p:sp>
      <p:sp>
        <p:nvSpPr>
          <p:cNvPr id="12293" name="Text Box 4"/>
          <p:cNvSpPr txBox="1">
            <a:spLocks noChangeArrowheads="1"/>
          </p:cNvSpPr>
          <p:nvPr/>
        </p:nvSpPr>
        <p:spPr bwMode="auto">
          <a:xfrm>
            <a:off x="782637" y="6502400"/>
            <a:ext cx="61198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12294"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extLst>
      <p:ext uri="{BB962C8B-B14F-4D97-AF65-F5344CB8AC3E}">
        <p14:creationId xmlns:p14="http://schemas.microsoft.com/office/powerpoint/2010/main" val="222795031"/>
      </p:ext>
    </p:extLst>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Modern </a:t>
            </a:r>
            <a:r>
              <a:rPr lang="de-DE" altLang="de-DE" sz="2800" b="1" dirty="0" err="1" smtClean="0">
                <a:solidFill>
                  <a:srgbClr val="C60073"/>
                </a:solidFill>
              </a:rPr>
              <a:t>leadership</a:t>
            </a:r>
            <a:r>
              <a:rPr lang="de-DE" altLang="de-DE" sz="2800" b="1" dirty="0" smtClean="0">
                <a:solidFill>
                  <a:srgbClr val="C60073"/>
                </a:solidFill>
              </a:rPr>
              <a:t> </a:t>
            </a:r>
            <a:r>
              <a:rPr lang="de-DE" altLang="de-DE" sz="2800" b="1" dirty="0" err="1" smtClean="0">
                <a:solidFill>
                  <a:srgbClr val="C60073"/>
                </a:solidFill>
              </a:rPr>
              <a:t>styles</a:t>
            </a:r>
            <a:endParaRPr lang="de-DE" altLang="de-DE" sz="2800" b="1" dirty="0">
              <a:solidFill>
                <a:srgbClr val="C60073"/>
              </a:solidFill>
            </a:endParaRPr>
          </a:p>
        </p:txBody>
      </p:sp>
      <p:sp>
        <p:nvSpPr>
          <p:cNvPr id="2" name="Text Box 2"/>
          <p:cNvSpPr txBox="1">
            <a:spLocks noChangeArrowheads="1"/>
          </p:cNvSpPr>
          <p:nvPr/>
        </p:nvSpPr>
        <p:spPr bwMode="auto">
          <a:xfrm>
            <a:off x="900113" y="1988839"/>
            <a:ext cx="6912247" cy="40277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1pPr>
            <a:lvl2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2pPr>
            <a:lvl3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3pPr>
            <a:lvl4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4pPr>
            <a:lvl5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9pPr>
          </a:lstStyle>
          <a:p>
            <a:pPr marL="0" indent="0">
              <a:spcBef>
                <a:spcPts val="600"/>
              </a:spcBef>
              <a:buClr>
                <a:srgbClr val="C00073"/>
              </a:buClr>
              <a:buSzPct val="100000"/>
              <a:defRPr/>
            </a:pPr>
            <a:r>
              <a:rPr lang="de-DE" altLang="de-DE" sz="2800" b="1" dirty="0"/>
              <a:t>Goal: situative </a:t>
            </a:r>
            <a:r>
              <a:rPr lang="de-DE" altLang="de-DE" sz="2800" b="1" dirty="0" err="1" smtClean="0"/>
              <a:t>leadership</a:t>
            </a:r>
            <a:endParaRPr lang="de-DE" altLang="de-DE" sz="2800" b="1" dirty="0" smtClean="0"/>
          </a:p>
          <a:p>
            <a:pPr marL="0" indent="0">
              <a:spcBef>
                <a:spcPts val="600"/>
              </a:spcBef>
              <a:buClr>
                <a:srgbClr val="C00073"/>
              </a:buClr>
              <a:buSzPct val="100000"/>
              <a:defRPr/>
            </a:pPr>
            <a:endParaRPr lang="de-DE" altLang="de-DE" sz="2800" b="1" dirty="0"/>
          </a:p>
          <a:p>
            <a:pPr marL="342900" indent="-342900">
              <a:spcBef>
                <a:spcPts val="600"/>
              </a:spcBef>
              <a:buClr>
                <a:srgbClr val="C00073"/>
              </a:buClr>
              <a:buSzPct val="100000"/>
              <a:buFont typeface="Wingdings" panose="05000000000000000000" pitchFamily="2" charset="2"/>
              <a:buChar char="Ø"/>
              <a:defRPr/>
            </a:pPr>
            <a:r>
              <a:rPr lang="de-DE" altLang="de-DE" sz="2800" dirty="0" err="1"/>
              <a:t>Because</a:t>
            </a:r>
            <a:r>
              <a:rPr lang="de-DE" altLang="de-DE" sz="2800" dirty="0"/>
              <a:t>: different </a:t>
            </a:r>
            <a:r>
              <a:rPr lang="de-DE" altLang="de-DE" sz="2800" dirty="0" err="1"/>
              <a:t>specific</a:t>
            </a:r>
            <a:r>
              <a:rPr lang="de-DE" altLang="de-DE" sz="2800" dirty="0"/>
              <a:t> </a:t>
            </a:r>
            <a:r>
              <a:rPr lang="de-DE" altLang="de-DE" sz="2800" dirty="0" err="1"/>
              <a:t>needs</a:t>
            </a:r>
            <a:r>
              <a:rPr lang="de-DE" altLang="de-DE" sz="2800" dirty="0"/>
              <a:t> </a:t>
            </a:r>
            <a:r>
              <a:rPr lang="de-DE" altLang="de-DE" sz="2800" dirty="0" err="1"/>
              <a:t>for</a:t>
            </a:r>
            <a:r>
              <a:rPr lang="de-DE" altLang="de-DE" sz="2800" dirty="0"/>
              <a:t> </a:t>
            </a:r>
            <a:r>
              <a:rPr lang="de-DE" altLang="de-DE" sz="2800" dirty="0" err="1" smtClean="0"/>
              <a:t>action</a:t>
            </a:r>
            <a:r>
              <a:rPr lang="de-DE" altLang="de-DE" sz="2800" dirty="0" smtClean="0"/>
              <a:t> </a:t>
            </a:r>
            <a:r>
              <a:rPr lang="de-DE" altLang="de-DE" sz="2800" dirty="0" err="1" smtClean="0"/>
              <a:t>and</a:t>
            </a:r>
            <a:r>
              <a:rPr lang="de-DE" altLang="de-DE" sz="2800" dirty="0" smtClean="0"/>
              <a:t> different potential </a:t>
            </a:r>
            <a:r>
              <a:rPr lang="de-DE" altLang="de-DE" sz="2800" dirty="0" err="1" smtClean="0"/>
              <a:t>of</a:t>
            </a:r>
            <a:r>
              <a:rPr lang="de-DE" altLang="de-DE" sz="2800" dirty="0" smtClean="0"/>
              <a:t> </a:t>
            </a:r>
            <a:r>
              <a:rPr lang="de-DE" altLang="de-DE" sz="2800" dirty="0" err="1" smtClean="0"/>
              <a:t>employees</a:t>
            </a:r>
            <a:r>
              <a:rPr lang="de-DE" altLang="de-DE" sz="2800" dirty="0" smtClean="0"/>
              <a:t> </a:t>
            </a:r>
            <a:r>
              <a:rPr lang="de-DE" altLang="de-DE" sz="2800" dirty="0" err="1"/>
              <a:t>require</a:t>
            </a:r>
            <a:r>
              <a:rPr lang="de-DE" altLang="de-DE" sz="2800" dirty="0"/>
              <a:t> different </a:t>
            </a:r>
            <a:r>
              <a:rPr lang="de-DE" altLang="de-DE" sz="2800" dirty="0" err="1"/>
              <a:t>leadership</a:t>
            </a:r>
            <a:r>
              <a:rPr lang="de-DE" altLang="de-DE" sz="2800" dirty="0"/>
              <a:t> </a:t>
            </a:r>
            <a:r>
              <a:rPr lang="de-DE" altLang="de-DE" sz="2800" dirty="0" err="1" smtClean="0"/>
              <a:t>styles</a:t>
            </a:r>
            <a:endParaRPr lang="de-DE" altLang="de-DE" sz="2800" dirty="0"/>
          </a:p>
          <a:p>
            <a:pPr marL="342900" indent="-342900">
              <a:spcBef>
                <a:spcPts val="600"/>
              </a:spcBef>
              <a:buClr>
                <a:srgbClr val="C00073"/>
              </a:buClr>
              <a:buSzPct val="100000"/>
              <a:buFont typeface="Wingdings" panose="05000000000000000000" pitchFamily="2" charset="2"/>
              <a:buChar char="Ø"/>
              <a:defRPr/>
            </a:pPr>
            <a:r>
              <a:rPr lang="de-DE" altLang="de-DE" sz="2800" dirty="0" err="1"/>
              <a:t>Therefore</a:t>
            </a:r>
            <a:r>
              <a:rPr lang="de-DE" altLang="de-DE" sz="2800" dirty="0"/>
              <a:t>: </a:t>
            </a:r>
            <a:r>
              <a:rPr lang="de-DE" altLang="de-DE" sz="2800" dirty="0" err="1"/>
              <a:t>assessment</a:t>
            </a:r>
            <a:r>
              <a:rPr lang="de-DE" altLang="de-DE" sz="2800" dirty="0"/>
              <a:t> </a:t>
            </a:r>
            <a:r>
              <a:rPr lang="de-DE" altLang="de-DE" sz="2800" dirty="0" err="1"/>
              <a:t>cannot</a:t>
            </a:r>
            <a:r>
              <a:rPr lang="de-DE" altLang="de-DE" sz="2800" dirty="0"/>
              <a:t> </a:t>
            </a:r>
            <a:r>
              <a:rPr lang="de-DE" altLang="de-DE" sz="2800" dirty="0" err="1"/>
              <a:t>be</a:t>
            </a:r>
            <a:r>
              <a:rPr lang="de-DE" altLang="de-DE" sz="2800" dirty="0"/>
              <a:t> „</a:t>
            </a:r>
            <a:r>
              <a:rPr lang="de-DE" altLang="de-DE" sz="2800" dirty="0" err="1"/>
              <a:t>right</a:t>
            </a:r>
            <a:r>
              <a:rPr lang="de-DE" altLang="de-DE" sz="2800" dirty="0"/>
              <a:t>“ </a:t>
            </a:r>
            <a:r>
              <a:rPr lang="de-DE" altLang="de-DE" sz="2800" dirty="0" err="1"/>
              <a:t>or</a:t>
            </a:r>
            <a:r>
              <a:rPr lang="de-DE" altLang="de-DE" sz="2800" dirty="0"/>
              <a:t> „</a:t>
            </a:r>
            <a:r>
              <a:rPr lang="de-DE" altLang="de-DE" sz="2800" dirty="0" err="1"/>
              <a:t>wrong</a:t>
            </a:r>
            <a:r>
              <a:rPr lang="de-DE" altLang="de-DE" sz="2800" dirty="0"/>
              <a:t>“, </a:t>
            </a:r>
            <a:r>
              <a:rPr lang="de-DE" altLang="de-DE" sz="2800" dirty="0" err="1"/>
              <a:t>it</a:t>
            </a:r>
            <a:r>
              <a:rPr lang="de-DE" altLang="de-DE" sz="2800" dirty="0"/>
              <a:t> </a:t>
            </a:r>
            <a:r>
              <a:rPr lang="de-DE" altLang="de-DE" sz="2800" dirty="0" err="1"/>
              <a:t>can</a:t>
            </a:r>
            <a:r>
              <a:rPr lang="de-DE" altLang="de-DE" sz="2800" dirty="0"/>
              <a:t> </a:t>
            </a:r>
            <a:r>
              <a:rPr lang="de-DE" altLang="de-DE" sz="2800" dirty="0" err="1"/>
              <a:t>only</a:t>
            </a:r>
            <a:r>
              <a:rPr lang="de-DE" altLang="de-DE" sz="2800" dirty="0"/>
              <a:t> </a:t>
            </a:r>
            <a:r>
              <a:rPr lang="de-DE" altLang="de-DE" sz="2800" dirty="0" err="1"/>
              <a:t>be</a:t>
            </a:r>
            <a:r>
              <a:rPr lang="de-DE" altLang="de-DE" sz="2800" dirty="0"/>
              <a:t> „</a:t>
            </a:r>
            <a:r>
              <a:rPr lang="de-DE" altLang="de-DE" sz="2800" dirty="0" err="1"/>
              <a:t>appropriate</a:t>
            </a:r>
            <a:r>
              <a:rPr lang="de-DE" altLang="de-DE" sz="2800" dirty="0"/>
              <a:t>“ </a:t>
            </a:r>
            <a:r>
              <a:rPr lang="de-DE" altLang="de-DE" sz="2800" dirty="0" err="1"/>
              <a:t>or</a:t>
            </a:r>
            <a:r>
              <a:rPr lang="de-DE" altLang="de-DE" sz="2800" dirty="0"/>
              <a:t> „</a:t>
            </a:r>
            <a:r>
              <a:rPr lang="de-DE" altLang="de-DE" sz="2800" dirty="0" err="1"/>
              <a:t>inappropriate</a:t>
            </a:r>
            <a:r>
              <a:rPr lang="de-DE" altLang="de-DE" sz="2800" dirty="0"/>
              <a:t>“</a:t>
            </a:r>
          </a:p>
          <a:p>
            <a:pPr>
              <a:spcBef>
                <a:spcPts val="600"/>
              </a:spcBef>
              <a:buClr>
                <a:srgbClr val="C00073"/>
              </a:buClr>
              <a:buSzPct val="100000"/>
              <a:buFont typeface="Arial" charset="0"/>
              <a:buChar char="•"/>
              <a:defRPr/>
            </a:pPr>
            <a:endParaRPr lang="de-DE" altLang="de-DE" dirty="0" smtClean="0"/>
          </a:p>
        </p:txBody>
      </p:sp>
      <p:sp>
        <p:nvSpPr>
          <p:cNvPr id="12292"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7394B96D-5307-4695-971B-6F48E39568ED}" type="slidenum">
              <a:rPr lang="de-DE" altLang="de-DE" sz="1200"/>
              <a:pPr algn="r" eaLnBrk="1" hangingPunct="1">
                <a:spcBef>
                  <a:spcPct val="0"/>
                </a:spcBef>
                <a:buClrTx/>
                <a:buFontTx/>
                <a:buNone/>
              </a:pPr>
              <a:t>12</a:t>
            </a:fld>
            <a:endParaRPr lang="de-DE" altLang="de-DE" sz="1200"/>
          </a:p>
        </p:txBody>
      </p:sp>
      <p:sp>
        <p:nvSpPr>
          <p:cNvPr id="12293" name="Text Box 4"/>
          <p:cNvSpPr txBox="1">
            <a:spLocks noChangeArrowheads="1"/>
          </p:cNvSpPr>
          <p:nvPr/>
        </p:nvSpPr>
        <p:spPr bwMode="auto">
          <a:xfrm>
            <a:off x="631825" y="6507163"/>
            <a:ext cx="61198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12294"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600" b="1" dirty="0" smtClean="0">
                <a:solidFill>
                  <a:srgbClr val="C60073"/>
                </a:solidFill>
              </a:rPr>
              <a:t>The </a:t>
            </a:r>
            <a:r>
              <a:rPr lang="de-DE" altLang="de-DE" sz="2600" b="1" dirty="0" err="1" smtClean="0">
                <a:solidFill>
                  <a:srgbClr val="C60073"/>
                </a:solidFill>
              </a:rPr>
              <a:t>concept</a:t>
            </a:r>
            <a:r>
              <a:rPr lang="de-DE" altLang="de-DE" sz="2600" b="1" dirty="0" smtClean="0">
                <a:solidFill>
                  <a:srgbClr val="C60073"/>
                </a:solidFill>
              </a:rPr>
              <a:t> </a:t>
            </a:r>
            <a:r>
              <a:rPr lang="de-DE" altLang="de-DE" sz="2600" b="1" dirty="0" err="1" smtClean="0">
                <a:solidFill>
                  <a:srgbClr val="C60073"/>
                </a:solidFill>
              </a:rPr>
              <a:t>of</a:t>
            </a:r>
            <a:r>
              <a:rPr lang="de-DE" altLang="de-DE" sz="2600" b="1" dirty="0" smtClean="0">
                <a:solidFill>
                  <a:srgbClr val="C60073"/>
                </a:solidFill>
              </a:rPr>
              <a:t> situative </a:t>
            </a:r>
            <a:r>
              <a:rPr lang="de-DE" altLang="de-DE" sz="2600" b="1" dirty="0" err="1" smtClean="0">
                <a:solidFill>
                  <a:srgbClr val="C60073"/>
                </a:solidFill>
              </a:rPr>
              <a:t>leadership</a:t>
            </a:r>
            <a:endParaRPr lang="de-DE" altLang="de-DE" sz="200" b="1" dirty="0">
              <a:solidFill>
                <a:srgbClr val="C60073"/>
              </a:solidFill>
            </a:endParaRPr>
          </a:p>
        </p:txBody>
      </p:sp>
      <p:sp>
        <p:nvSpPr>
          <p:cNvPr id="2" name="Text Box 2"/>
          <p:cNvSpPr txBox="1">
            <a:spLocks noChangeArrowheads="1"/>
          </p:cNvSpPr>
          <p:nvPr/>
        </p:nvSpPr>
        <p:spPr bwMode="auto">
          <a:xfrm>
            <a:off x="900113" y="1988839"/>
            <a:ext cx="6912247" cy="40277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1pPr>
            <a:lvl2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2pPr>
            <a:lvl3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3pPr>
            <a:lvl4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4pPr>
            <a:lvl5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9pPr>
          </a:lstStyle>
          <a:p>
            <a:pPr marL="0" indent="0">
              <a:spcBef>
                <a:spcPts val="600"/>
              </a:spcBef>
              <a:buClr>
                <a:srgbClr val="C00073"/>
              </a:buClr>
              <a:buSzPct val="100000"/>
              <a:defRPr/>
            </a:pPr>
            <a:r>
              <a:rPr lang="de-DE" altLang="de-DE" sz="2200" b="1" dirty="0" err="1" smtClean="0"/>
              <a:t>Employees</a:t>
            </a:r>
            <a:r>
              <a:rPr lang="de-DE" altLang="de-DE" sz="2200" b="1" dirty="0" smtClean="0"/>
              <a:t> </a:t>
            </a:r>
            <a:r>
              <a:rPr lang="de-DE" altLang="de-DE" sz="2200" b="1" dirty="0" err="1" smtClean="0"/>
              <a:t>and</a:t>
            </a:r>
            <a:r>
              <a:rPr lang="de-DE" altLang="de-DE" sz="2200" b="1" dirty="0" smtClean="0"/>
              <a:t> </a:t>
            </a:r>
            <a:r>
              <a:rPr lang="de-DE" altLang="de-DE" sz="2200" b="1" dirty="0" err="1" smtClean="0"/>
              <a:t>task</a:t>
            </a:r>
            <a:r>
              <a:rPr lang="de-DE" altLang="de-DE" sz="2200" b="1" dirty="0" smtClean="0"/>
              <a:t> </a:t>
            </a:r>
            <a:r>
              <a:rPr lang="de-DE" altLang="de-DE" sz="2200" b="1" dirty="0" err="1" smtClean="0"/>
              <a:t>orientation</a:t>
            </a:r>
            <a:r>
              <a:rPr lang="de-DE" altLang="de-DE" sz="2200" b="1" dirty="0" smtClean="0"/>
              <a:t>:</a:t>
            </a:r>
          </a:p>
          <a:p>
            <a:pPr marL="0" indent="0">
              <a:spcBef>
                <a:spcPts val="600"/>
              </a:spcBef>
              <a:buClr>
                <a:srgbClr val="C00073"/>
              </a:buClr>
              <a:buSzPct val="100000"/>
              <a:defRPr/>
            </a:pPr>
            <a:endParaRPr lang="de-DE" altLang="de-DE" sz="2200" b="1" dirty="0" smtClean="0"/>
          </a:p>
          <a:p>
            <a:pPr marL="457200" indent="-457200">
              <a:spcBef>
                <a:spcPts val="600"/>
              </a:spcBef>
              <a:buClr>
                <a:srgbClr val="C00073"/>
              </a:buClr>
              <a:buSzPct val="100000"/>
              <a:buFont typeface="+mj-lt"/>
              <a:buAutoNum type="arabicPeriod"/>
              <a:defRPr/>
            </a:pPr>
            <a:r>
              <a:rPr lang="de-DE" altLang="de-DE" sz="2200" b="1" dirty="0" err="1" smtClean="0"/>
              <a:t>Guiding</a:t>
            </a:r>
            <a:endParaRPr lang="de-DE" altLang="de-DE" sz="2200" b="1" dirty="0" smtClean="0"/>
          </a:p>
          <a:p>
            <a:pPr marL="457200" indent="-457200">
              <a:spcBef>
                <a:spcPts val="600"/>
              </a:spcBef>
              <a:buClr>
                <a:srgbClr val="C00073"/>
              </a:buClr>
              <a:buSzPct val="100000"/>
              <a:buFont typeface="+mj-lt"/>
              <a:buAutoNum type="arabicPeriod"/>
              <a:defRPr/>
            </a:pPr>
            <a:r>
              <a:rPr lang="de-DE" altLang="de-DE" sz="2200" b="1" dirty="0" smtClean="0"/>
              <a:t>Training</a:t>
            </a:r>
          </a:p>
          <a:p>
            <a:pPr marL="457200" indent="-457200">
              <a:spcBef>
                <a:spcPts val="600"/>
              </a:spcBef>
              <a:buClr>
                <a:srgbClr val="C00073"/>
              </a:buClr>
              <a:buSzPct val="100000"/>
              <a:buFont typeface="+mj-lt"/>
              <a:buAutoNum type="arabicPeriod"/>
              <a:defRPr/>
            </a:pPr>
            <a:r>
              <a:rPr lang="de-DE" altLang="de-DE" sz="2200" b="1" dirty="0" err="1" smtClean="0"/>
              <a:t>Supporting</a:t>
            </a:r>
            <a:endParaRPr lang="de-DE" altLang="de-DE" sz="2200" b="1" dirty="0" smtClean="0"/>
          </a:p>
          <a:p>
            <a:pPr marL="457200" indent="-457200">
              <a:spcBef>
                <a:spcPts val="600"/>
              </a:spcBef>
              <a:buClr>
                <a:srgbClr val="C00073"/>
              </a:buClr>
              <a:buSzPct val="100000"/>
              <a:buFont typeface="+mj-lt"/>
              <a:buAutoNum type="arabicPeriod"/>
              <a:defRPr/>
            </a:pPr>
            <a:r>
              <a:rPr lang="de-DE" altLang="de-DE" sz="2200" b="1" dirty="0" err="1" smtClean="0"/>
              <a:t>Delegating</a:t>
            </a:r>
            <a:endParaRPr lang="de-DE" altLang="de-DE" sz="2200" b="1" dirty="0" smtClean="0"/>
          </a:p>
          <a:p>
            <a:pPr marL="457200" indent="-457200">
              <a:spcBef>
                <a:spcPts val="600"/>
              </a:spcBef>
              <a:buClr>
                <a:srgbClr val="C00073"/>
              </a:buClr>
              <a:buSzPct val="100000"/>
              <a:buFont typeface="+mj-lt"/>
              <a:buAutoNum type="arabicPeriod"/>
              <a:defRPr/>
            </a:pPr>
            <a:endParaRPr lang="de-DE" altLang="de-DE" sz="2200" b="1" dirty="0"/>
          </a:p>
          <a:p>
            <a:pPr marL="0" indent="0">
              <a:spcBef>
                <a:spcPts val="600"/>
              </a:spcBef>
              <a:buClr>
                <a:srgbClr val="C00073"/>
              </a:buClr>
              <a:buSzPct val="100000"/>
              <a:defRPr/>
            </a:pPr>
            <a:r>
              <a:rPr lang="de-DE" altLang="de-DE" sz="2200" dirty="0" err="1" smtClean="0"/>
              <a:t>Depends</a:t>
            </a:r>
            <a:r>
              <a:rPr lang="de-DE" altLang="de-DE" sz="2200" dirty="0" smtClean="0"/>
              <a:t> on </a:t>
            </a:r>
            <a:r>
              <a:rPr lang="de-DE" altLang="de-DE" sz="2200" dirty="0" err="1" smtClean="0"/>
              <a:t>the</a:t>
            </a:r>
            <a:r>
              <a:rPr lang="de-DE" altLang="de-DE" sz="2200" dirty="0" smtClean="0"/>
              <a:t> </a:t>
            </a:r>
            <a:r>
              <a:rPr lang="de-DE" altLang="de-DE" sz="2200" b="1" dirty="0" err="1" smtClean="0"/>
              <a:t>level</a:t>
            </a:r>
            <a:r>
              <a:rPr lang="de-DE" altLang="de-DE" sz="2200" b="1" dirty="0" smtClean="0"/>
              <a:t> </a:t>
            </a:r>
            <a:r>
              <a:rPr lang="de-DE" altLang="de-DE" sz="2200" b="1" dirty="0" err="1" smtClean="0"/>
              <a:t>of</a:t>
            </a:r>
            <a:r>
              <a:rPr lang="de-DE" altLang="de-DE" sz="2200" b="1" dirty="0" smtClean="0"/>
              <a:t> </a:t>
            </a:r>
            <a:r>
              <a:rPr lang="de-DE" altLang="de-DE" sz="2200" b="1" dirty="0" err="1" smtClean="0"/>
              <a:t>maturity</a:t>
            </a:r>
            <a:r>
              <a:rPr lang="de-DE" altLang="de-DE" sz="2200" b="1" dirty="0" smtClean="0"/>
              <a:t>. </a:t>
            </a:r>
            <a:r>
              <a:rPr lang="de-DE" altLang="de-DE" sz="2200" dirty="0" smtClean="0"/>
              <a:t>(The </a:t>
            </a:r>
            <a:r>
              <a:rPr lang="de-DE" altLang="de-DE" sz="2200" dirty="0" err="1" smtClean="0"/>
              <a:t>criteria</a:t>
            </a:r>
            <a:r>
              <a:rPr lang="de-DE" altLang="de-DE" sz="2200" dirty="0" smtClean="0"/>
              <a:t> </a:t>
            </a:r>
            <a:r>
              <a:rPr lang="de-DE" altLang="de-DE" sz="2200" dirty="0" err="1" smtClean="0"/>
              <a:t>are</a:t>
            </a:r>
            <a:r>
              <a:rPr lang="de-DE" altLang="de-DE" sz="2200" dirty="0" smtClean="0"/>
              <a:t> </a:t>
            </a:r>
            <a:r>
              <a:rPr lang="de-DE" altLang="de-DE" sz="2200" dirty="0" err="1" smtClean="0"/>
              <a:t>related</a:t>
            </a:r>
            <a:r>
              <a:rPr lang="de-DE" altLang="de-DE" sz="2200" dirty="0" smtClean="0"/>
              <a:t> </a:t>
            </a:r>
            <a:r>
              <a:rPr lang="de-DE" altLang="de-DE" sz="2200" dirty="0" err="1" smtClean="0"/>
              <a:t>to</a:t>
            </a:r>
            <a:r>
              <a:rPr lang="de-DE" altLang="de-DE" sz="2200" dirty="0" smtClean="0"/>
              <a:t> </a:t>
            </a:r>
            <a:r>
              <a:rPr lang="de-DE" altLang="de-DE" sz="2200" dirty="0" err="1" smtClean="0"/>
              <a:t>the</a:t>
            </a:r>
            <a:r>
              <a:rPr lang="de-DE" altLang="de-DE" sz="2200" dirty="0" smtClean="0"/>
              <a:t> </a:t>
            </a:r>
            <a:r>
              <a:rPr lang="de-DE" altLang="de-DE" sz="2200" dirty="0" err="1" smtClean="0"/>
              <a:t>tasks</a:t>
            </a:r>
            <a:r>
              <a:rPr lang="de-DE" altLang="de-DE" sz="2200" dirty="0" smtClean="0"/>
              <a:t> in </a:t>
            </a:r>
            <a:r>
              <a:rPr lang="de-DE" altLang="de-DE" sz="2200" dirty="0" err="1" smtClean="0"/>
              <a:t>question</a:t>
            </a:r>
            <a:r>
              <a:rPr lang="de-DE" altLang="de-DE" sz="2200" dirty="0" smtClean="0"/>
              <a:t>.)</a:t>
            </a:r>
            <a:endParaRPr lang="de-DE" altLang="de-DE" sz="2200" dirty="0"/>
          </a:p>
        </p:txBody>
      </p:sp>
      <p:sp>
        <p:nvSpPr>
          <p:cNvPr id="12292"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7394B96D-5307-4695-971B-6F48E39568ED}" type="slidenum">
              <a:rPr lang="de-DE" altLang="de-DE" sz="1200"/>
              <a:pPr algn="r" eaLnBrk="1" hangingPunct="1">
                <a:spcBef>
                  <a:spcPct val="0"/>
                </a:spcBef>
                <a:buClrTx/>
                <a:buFontTx/>
                <a:buNone/>
              </a:pPr>
              <a:t>13</a:t>
            </a:fld>
            <a:endParaRPr lang="de-DE" altLang="de-DE" sz="1200"/>
          </a:p>
        </p:txBody>
      </p:sp>
      <p:sp>
        <p:nvSpPr>
          <p:cNvPr id="12293" name="Text Box 4"/>
          <p:cNvSpPr txBox="1">
            <a:spLocks noChangeArrowheads="1"/>
          </p:cNvSpPr>
          <p:nvPr/>
        </p:nvSpPr>
        <p:spPr bwMode="auto">
          <a:xfrm>
            <a:off x="631825" y="6507163"/>
            <a:ext cx="61198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12294"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extLst>
      <p:ext uri="{BB962C8B-B14F-4D97-AF65-F5344CB8AC3E}">
        <p14:creationId xmlns:p14="http://schemas.microsoft.com/office/powerpoint/2010/main" val="1263032711"/>
      </p:ext>
    </p:extLst>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600" b="1" dirty="0">
                <a:solidFill>
                  <a:srgbClr val="C60073"/>
                </a:solidFill>
              </a:rPr>
              <a:t>S</a:t>
            </a:r>
            <a:r>
              <a:rPr lang="de-DE" altLang="de-DE" sz="2600" b="1" dirty="0" smtClean="0">
                <a:solidFill>
                  <a:srgbClr val="C60073"/>
                </a:solidFill>
              </a:rPr>
              <a:t>ituative </a:t>
            </a:r>
            <a:r>
              <a:rPr lang="de-DE" altLang="de-DE" sz="2600" b="1" dirty="0" err="1" smtClean="0">
                <a:solidFill>
                  <a:srgbClr val="C60073"/>
                </a:solidFill>
              </a:rPr>
              <a:t>leadership</a:t>
            </a:r>
            <a:r>
              <a:rPr lang="de-DE" altLang="de-DE" sz="2600" b="1" dirty="0" smtClean="0">
                <a:solidFill>
                  <a:srgbClr val="C60073"/>
                </a:solidFill>
              </a:rPr>
              <a:t> </a:t>
            </a:r>
            <a:r>
              <a:rPr lang="de-DE" altLang="de-DE" sz="2600" b="1" dirty="0" err="1" smtClean="0">
                <a:solidFill>
                  <a:srgbClr val="C60073"/>
                </a:solidFill>
              </a:rPr>
              <a:t>according</a:t>
            </a:r>
            <a:r>
              <a:rPr lang="de-DE" altLang="de-DE" sz="2600" b="1" dirty="0" smtClean="0">
                <a:solidFill>
                  <a:srgbClr val="C60073"/>
                </a:solidFill>
              </a:rPr>
              <a:t> </a:t>
            </a:r>
            <a:r>
              <a:rPr lang="de-DE" altLang="de-DE" sz="2600" b="1" dirty="0" err="1" smtClean="0">
                <a:solidFill>
                  <a:srgbClr val="C60073"/>
                </a:solidFill>
              </a:rPr>
              <a:t>to</a:t>
            </a:r>
            <a:r>
              <a:rPr lang="de-DE" altLang="de-DE" sz="2600" b="1" dirty="0" smtClean="0">
                <a:solidFill>
                  <a:srgbClr val="C60073"/>
                </a:solidFill>
              </a:rPr>
              <a:t> </a:t>
            </a:r>
            <a:r>
              <a:rPr lang="de-DE" altLang="de-DE" sz="2600" b="1" dirty="0" err="1" smtClean="0">
                <a:solidFill>
                  <a:srgbClr val="C60073"/>
                </a:solidFill>
              </a:rPr>
              <a:t>Hersey</a:t>
            </a:r>
            <a:r>
              <a:rPr lang="de-DE" altLang="de-DE" sz="2600" b="1" dirty="0" smtClean="0">
                <a:solidFill>
                  <a:srgbClr val="C60073"/>
                </a:solidFill>
              </a:rPr>
              <a:t> </a:t>
            </a:r>
            <a:r>
              <a:rPr lang="de-DE" altLang="de-DE" sz="2600" b="1" dirty="0" err="1" smtClean="0">
                <a:solidFill>
                  <a:srgbClr val="C60073"/>
                </a:solidFill>
              </a:rPr>
              <a:t>and</a:t>
            </a:r>
            <a:r>
              <a:rPr lang="de-DE" altLang="de-DE" sz="2600" b="1" dirty="0" smtClean="0">
                <a:solidFill>
                  <a:srgbClr val="C60073"/>
                </a:solidFill>
              </a:rPr>
              <a:t> Blanchard</a:t>
            </a:r>
            <a:endParaRPr lang="de-DE" altLang="de-DE" sz="200" b="1" dirty="0">
              <a:solidFill>
                <a:srgbClr val="C60073"/>
              </a:solidFill>
            </a:endParaRPr>
          </a:p>
        </p:txBody>
      </p:sp>
      <p:sp>
        <p:nvSpPr>
          <p:cNvPr id="2" name="Text Box 2"/>
          <p:cNvSpPr txBox="1">
            <a:spLocks noChangeArrowheads="1"/>
          </p:cNvSpPr>
          <p:nvPr/>
        </p:nvSpPr>
        <p:spPr bwMode="auto">
          <a:xfrm>
            <a:off x="900113" y="1988839"/>
            <a:ext cx="6912247" cy="40277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1pPr>
            <a:lvl2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2pPr>
            <a:lvl3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3pPr>
            <a:lvl4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4pPr>
            <a:lvl5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9pPr>
          </a:lstStyle>
          <a:p>
            <a:pPr marL="0" indent="0">
              <a:spcBef>
                <a:spcPts val="600"/>
              </a:spcBef>
              <a:buClr>
                <a:srgbClr val="C00073"/>
              </a:buClr>
              <a:buSzPct val="100000"/>
              <a:defRPr/>
            </a:pPr>
            <a:r>
              <a:rPr lang="de-DE" altLang="de-DE" sz="3200" b="1" dirty="0" err="1" smtClean="0"/>
              <a:t>Behaviour</a:t>
            </a:r>
            <a:r>
              <a:rPr lang="de-DE" altLang="de-DE" sz="3200" b="1" dirty="0" smtClean="0"/>
              <a:t> </a:t>
            </a:r>
            <a:r>
              <a:rPr lang="de-DE" altLang="de-DE" sz="3200" b="1" dirty="0" err="1" smtClean="0"/>
              <a:t>based</a:t>
            </a:r>
            <a:r>
              <a:rPr lang="de-DE" altLang="de-DE" sz="3200" b="1" dirty="0" smtClean="0"/>
              <a:t> on </a:t>
            </a:r>
            <a:r>
              <a:rPr lang="de-DE" altLang="de-DE" sz="3200" b="1" dirty="0" err="1" smtClean="0"/>
              <a:t>tasks</a:t>
            </a:r>
            <a:r>
              <a:rPr lang="de-DE" altLang="de-DE" sz="3200" b="1" dirty="0" smtClean="0"/>
              <a:t>:</a:t>
            </a:r>
          </a:p>
          <a:p>
            <a:pPr marL="0" indent="0">
              <a:spcBef>
                <a:spcPts val="600"/>
              </a:spcBef>
              <a:buClr>
                <a:srgbClr val="C00073"/>
              </a:buClr>
              <a:buSzPct val="100000"/>
              <a:defRPr/>
            </a:pPr>
            <a:endParaRPr lang="de-DE" altLang="de-DE" sz="2200" b="1" dirty="0" smtClean="0"/>
          </a:p>
          <a:p>
            <a:pPr marL="0" indent="0">
              <a:spcBef>
                <a:spcPts val="600"/>
              </a:spcBef>
              <a:buClr>
                <a:srgbClr val="C00073"/>
              </a:buClr>
              <a:buSzPct val="100000"/>
              <a:defRPr/>
            </a:pPr>
            <a:r>
              <a:rPr lang="de-DE" altLang="de-DE" sz="2200" dirty="0" smtClean="0"/>
              <a:t>The </a:t>
            </a:r>
            <a:r>
              <a:rPr lang="de-DE" altLang="de-DE" sz="2200" dirty="0" err="1" smtClean="0"/>
              <a:t>degree</a:t>
            </a:r>
            <a:r>
              <a:rPr lang="de-DE" altLang="de-DE" sz="2200" dirty="0" smtClean="0"/>
              <a:t> </a:t>
            </a:r>
            <a:r>
              <a:rPr lang="de-DE" altLang="de-DE" sz="2200" dirty="0" err="1" smtClean="0"/>
              <a:t>to</a:t>
            </a:r>
            <a:r>
              <a:rPr lang="de-DE" altLang="de-DE" sz="2200" dirty="0" smtClean="0"/>
              <a:t> </a:t>
            </a:r>
            <a:r>
              <a:rPr lang="de-DE" altLang="de-DE" sz="2200" dirty="0" err="1" smtClean="0"/>
              <a:t>which</a:t>
            </a:r>
            <a:r>
              <a:rPr lang="de-DE" altLang="de-DE" sz="2200" dirty="0" smtClean="0"/>
              <a:t> </a:t>
            </a:r>
            <a:r>
              <a:rPr lang="de-DE" altLang="de-DE" sz="2200" dirty="0" err="1" smtClean="0"/>
              <a:t>the</a:t>
            </a:r>
            <a:r>
              <a:rPr lang="de-DE" altLang="de-DE" sz="2200" dirty="0" smtClean="0"/>
              <a:t> </a:t>
            </a:r>
            <a:r>
              <a:rPr lang="de-DE" altLang="de-DE" sz="2200" dirty="0" err="1" smtClean="0"/>
              <a:t>supervisor</a:t>
            </a:r>
            <a:r>
              <a:rPr lang="de-DE" altLang="de-DE" sz="2200" dirty="0" smtClean="0"/>
              <a:t> </a:t>
            </a:r>
            <a:r>
              <a:rPr lang="de-DE" altLang="de-DE" sz="2200" dirty="0" err="1" smtClean="0"/>
              <a:t>intervenes</a:t>
            </a:r>
            <a:r>
              <a:rPr lang="de-DE" altLang="de-DE" sz="2200" dirty="0" smtClean="0"/>
              <a:t> in </a:t>
            </a:r>
            <a:r>
              <a:rPr lang="de-DE" altLang="de-DE" sz="2200" dirty="0" err="1" smtClean="0"/>
              <a:t>the</a:t>
            </a:r>
            <a:r>
              <a:rPr lang="de-DE" altLang="de-DE" sz="2200" dirty="0" smtClean="0"/>
              <a:t> </a:t>
            </a:r>
            <a:r>
              <a:rPr lang="de-DE" altLang="de-DE" sz="2200" dirty="0" err="1" smtClean="0"/>
              <a:t>implementation</a:t>
            </a:r>
            <a:r>
              <a:rPr lang="de-DE" altLang="de-DE" sz="2200" dirty="0" smtClean="0"/>
              <a:t> </a:t>
            </a:r>
            <a:r>
              <a:rPr lang="de-DE" altLang="de-DE" sz="2200" dirty="0" err="1" smtClean="0"/>
              <a:t>of</a:t>
            </a:r>
            <a:r>
              <a:rPr lang="de-DE" altLang="de-DE" sz="2200" dirty="0" smtClean="0"/>
              <a:t> </a:t>
            </a:r>
            <a:r>
              <a:rPr lang="de-DE" altLang="de-DE" sz="2200" dirty="0" err="1" smtClean="0"/>
              <a:t>tasks</a:t>
            </a:r>
            <a:r>
              <a:rPr lang="de-DE" altLang="de-DE" sz="2200" dirty="0" smtClean="0"/>
              <a:t>.</a:t>
            </a:r>
          </a:p>
          <a:p>
            <a:pPr marL="0" indent="0">
              <a:spcBef>
                <a:spcPts val="600"/>
              </a:spcBef>
              <a:buClr>
                <a:srgbClr val="C00073"/>
              </a:buClr>
              <a:buSzPct val="100000"/>
              <a:defRPr/>
            </a:pPr>
            <a:endParaRPr lang="de-DE" altLang="de-DE" sz="2200" b="1" dirty="0"/>
          </a:p>
          <a:p>
            <a:pPr marL="0" indent="0">
              <a:spcBef>
                <a:spcPts val="600"/>
              </a:spcBef>
              <a:buClr>
                <a:srgbClr val="C00073"/>
              </a:buClr>
              <a:buSzPct val="100000"/>
              <a:defRPr/>
            </a:pPr>
            <a:r>
              <a:rPr lang="de-DE" altLang="de-DE" sz="2800" b="1" dirty="0" err="1" smtClean="0"/>
              <a:t>Behaviour</a:t>
            </a:r>
            <a:r>
              <a:rPr lang="de-DE" altLang="de-DE" sz="2800" b="1" dirty="0" smtClean="0"/>
              <a:t> </a:t>
            </a:r>
            <a:r>
              <a:rPr lang="de-DE" altLang="de-DE" sz="2800" b="1" dirty="0" err="1" smtClean="0"/>
              <a:t>based</a:t>
            </a:r>
            <a:r>
              <a:rPr lang="de-DE" altLang="de-DE" sz="2800" b="1" dirty="0" smtClean="0"/>
              <a:t> on </a:t>
            </a:r>
            <a:r>
              <a:rPr lang="de-DE" altLang="de-DE" sz="2800" b="1" dirty="0" err="1" smtClean="0"/>
              <a:t>employees</a:t>
            </a:r>
            <a:r>
              <a:rPr lang="de-DE" altLang="de-DE" sz="2800" b="1" dirty="0" smtClean="0"/>
              <a:t>:</a:t>
            </a:r>
          </a:p>
          <a:p>
            <a:pPr marL="0" indent="0">
              <a:spcBef>
                <a:spcPts val="600"/>
              </a:spcBef>
              <a:buClr>
                <a:srgbClr val="C00073"/>
              </a:buClr>
              <a:buSzPct val="100000"/>
              <a:defRPr/>
            </a:pPr>
            <a:endParaRPr lang="de-DE" altLang="de-DE" sz="2800" b="1" dirty="0"/>
          </a:p>
          <a:p>
            <a:pPr marL="0" indent="0">
              <a:spcBef>
                <a:spcPts val="600"/>
              </a:spcBef>
              <a:buClr>
                <a:srgbClr val="C00073"/>
              </a:buClr>
              <a:buSzPct val="100000"/>
              <a:defRPr/>
            </a:pPr>
            <a:r>
              <a:rPr lang="de-DE" altLang="de-DE" sz="2200" dirty="0" smtClean="0"/>
              <a:t>The </a:t>
            </a:r>
            <a:r>
              <a:rPr lang="de-DE" altLang="de-DE" sz="2200" dirty="0" err="1" smtClean="0"/>
              <a:t>behaviour</a:t>
            </a:r>
            <a:r>
              <a:rPr lang="de-DE" altLang="de-DE" sz="2200" dirty="0" smtClean="0"/>
              <a:t> in </a:t>
            </a:r>
            <a:r>
              <a:rPr lang="de-DE" altLang="de-DE" sz="2200" dirty="0" err="1" smtClean="0"/>
              <a:t>which</a:t>
            </a:r>
            <a:r>
              <a:rPr lang="de-DE" altLang="de-DE" sz="2200" dirty="0" smtClean="0"/>
              <a:t> </a:t>
            </a:r>
            <a:r>
              <a:rPr lang="de-DE" altLang="de-DE" sz="2200" dirty="0" err="1" smtClean="0"/>
              <a:t>the</a:t>
            </a:r>
            <a:r>
              <a:rPr lang="de-DE" altLang="de-DE" sz="2200" dirty="0" smtClean="0"/>
              <a:t> </a:t>
            </a:r>
            <a:r>
              <a:rPr lang="de-DE" altLang="de-DE" sz="2200" dirty="0" err="1" smtClean="0"/>
              <a:t>supervisor</a:t>
            </a:r>
            <a:r>
              <a:rPr lang="de-DE" altLang="de-DE" sz="2200" dirty="0" smtClean="0"/>
              <a:t> </a:t>
            </a:r>
            <a:r>
              <a:rPr lang="de-DE" altLang="de-DE" sz="2200" dirty="0" err="1" smtClean="0"/>
              <a:t>seeks</a:t>
            </a:r>
            <a:r>
              <a:rPr lang="de-DE" altLang="de-DE" sz="2200" dirty="0" smtClean="0"/>
              <a:t> </a:t>
            </a:r>
            <a:r>
              <a:rPr lang="de-DE" altLang="de-DE" sz="2200" dirty="0" err="1" smtClean="0"/>
              <a:t>discussion</a:t>
            </a:r>
            <a:r>
              <a:rPr lang="de-DE" altLang="de-DE" sz="2200" dirty="0" smtClean="0"/>
              <a:t> </a:t>
            </a:r>
            <a:r>
              <a:rPr lang="de-DE" altLang="de-DE" sz="2200" dirty="0" err="1" smtClean="0"/>
              <a:t>with</a:t>
            </a:r>
            <a:r>
              <a:rPr lang="de-DE" altLang="de-DE" sz="2200" dirty="0" smtClean="0"/>
              <a:t> </a:t>
            </a:r>
            <a:r>
              <a:rPr lang="de-DE" altLang="de-DE" sz="2200" dirty="0" err="1" smtClean="0"/>
              <a:t>the</a:t>
            </a:r>
            <a:r>
              <a:rPr lang="de-DE" altLang="de-DE" sz="2200" dirty="0" smtClean="0"/>
              <a:t> </a:t>
            </a:r>
            <a:r>
              <a:rPr lang="de-DE" altLang="de-DE" sz="2200" dirty="0" err="1" smtClean="0"/>
              <a:t>employee</a:t>
            </a:r>
            <a:r>
              <a:rPr lang="de-DE" altLang="de-DE" sz="2200" dirty="0" smtClean="0"/>
              <a:t> </a:t>
            </a:r>
            <a:r>
              <a:rPr lang="de-DE" altLang="de-DE" sz="2200" dirty="0" err="1" smtClean="0"/>
              <a:t>and</a:t>
            </a:r>
            <a:r>
              <a:rPr lang="de-DE" altLang="de-DE" sz="2200" dirty="0" smtClean="0"/>
              <a:t> </a:t>
            </a:r>
            <a:r>
              <a:rPr lang="de-DE" altLang="de-DE" sz="2200" dirty="0" err="1" smtClean="0"/>
              <a:t>offers</a:t>
            </a:r>
            <a:r>
              <a:rPr lang="de-DE" altLang="de-DE" sz="2200" dirty="0" smtClean="0"/>
              <a:t> </a:t>
            </a:r>
            <a:r>
              <a:rPr lang="de-DE" altLang="de-DE" sz="2200" dirty="0" err="1" smtClean="0"/>
              <a:t>social</a:t>
            </a:r>
            <a:r>
              <a:rPr lang="de-DE" altLang="de-DE" sz="2200" dirty="0" smtClean="0"/>
              <a:t> </a:t>
            </a:r>
            <a:r>
              <a:rPr lang="de-DE" altLang="de-DE" sz="2200" dirty="0" err="1" smtClean="0"/>
              <a:t>and</a:t>
            </a:r>
            <a:r>
              <a:rPr lang="de-DE" altLang="de-DE" sz="2200" dirty="0" smtClean="0"/>
              <a:t> emotional </a:t>
            </a:r>
            <a:r>
              <a:rPr lang="de-DE" altLang="de-DE" sz="2200" dirty="0" err="1" smtClean="0"/>
              <a:t>support</a:t>
            </a:r>
            <a:r>
              <a:rPr lang="de-DE" altLang="de-DE" sz="2200" dirty="0" smtClean="0"/>
              <a:t>.</a:t>
            </a:r>
            <a:endParaRPr lang="de-DE" altLang="de-DE" sz="2200" dirty="0"/>
          </a:p>
        </p:txBody>
      </p:sp>
      <p:sp>
        <p:nvSpPr>
          <p:cNvPr id="12292"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7394B96D-5307-4695-971B-6F48E39568ED}" type="slidenum">
              <a:rPr lang="de-DE" altLang="de-DE" sz="1200"/>
              <a:pPr algn="r" eaLnBrk="1" hangingPunct="1">
                <a:spcBef>
                  <a:spcPct val="0"/>
                </a:spcBef>
                <a:buClrTx/>
                <a:buFontTx/>
                <a:buNone/>
              </a:pPr>
              <a:t>14</a:t>
            </a:fld>
            <a:endParaRPr lang="de-DE" altLang="de-DE" sz="1200"/>
          </a:p>
        </p:txBody>
      </p:sp>
      <p:sp>
        <p:nvSpPr>
          <p:cNvPr id="12293" name="Text Box 4"/>
          <p:cNvSpPr txBox="1">
            <a:spLocks noChangeArrowheads="1"/>
          </p:cNvSpPr>
          <p:nvPr/>
        </p:nvSpPr>
        <p:spPr bwMode="auto">
          <a:xfrm>
            <a:off x="631825" y="6507163"/>
            <a:ext cx="61198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12294"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extLst>
      <p:ext uri="{BB962C8B-B14F-4D97-AF65-F5344CB8AC3E}">
        <p14:creationId xmlns:p14="http://schemas.microsoft.com/office/powerpoint/2010/main" val="2369713776"/>
      </p:ext>
    </p:extLst>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15</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Situative </a:t>
            </a:r>
            <a:r>
              <a:rPr lang="de-DE" altLang="de-DE" sz="2800" b="1" dirty="0" err="1" smtClean="0">
                <a:solidFill>
                  <a:srgbClr val="C60073"/>
                </a:solidFill>
              </a:rPr>
              <a:t>leadership</a:t>
            </a:r>
            <a:endParaRPr lang="de-DE" altLang="de-DE" sz="2800" b="1" dirty="0">
              <a:solidFill>
                <a:srgbClr val="C60073"/>
              </a:solidFill>
            </a:endParaRPr>
          </a:p>
        </p:txBody>
      </p:sp>
      <p:sp>
        <p:nvSpPr>
          <p:cNvPr id="11270" name="Text Box 5"/>
          <p:cNvSpPr txBox="1">
            <a:spLocks noChangeArrowheads="1"/>
          </p:cNvSpPr>
          <p:nvPr/>
        </p:nvSpPr>
        <p:spPr bwMode="auto">
          <a:xfrm>
            <a:off x="682625" y="1903413"/>
            <a:ext cx="6783388"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ts val="700"/>
              </a:spcBef>
              <a:buClr>
                <a:srgbClr val="C00073"/>
              </a:buClr>
            </a:pPr>
            <a:r>
              <a:rPr lang="en-GB" altLang="de-DE" sz="2800" b="1" u="sng" dirty="0" smtClean="0">
                <a:solidFill>
                  <a:srgbClr val="FF33CC"/>
                </a:solidFill>
              </a:rPr>
              <a:t>In a nutshell:</a:t>
            </a:r>
            <a:endParaRPr lang="en-GB" altLang="de-DE" sz="2800" b="1" dirty="0" smtClean="0">
              <a:solidFill>
                <a:srgbClr val="FF33CC"/>
              </a:solidFill>
            </a:endParaRPr>
          </a:p>
          <a:p>
            <a:pPr>
              <a:spcBef>
                <a:spcPts val="700"/>
              </a:spcBef>
              <a:buClr>
                <a:srgbClr val="C00073"/>
              </a:buClr>
            </a:pPr>
            <a:r>
              <a:rPr lang="en-GB" altLang="de-DE" sz="2800" b="1" dirty="0" smtClean="0"/>
              <a:t>Different performance skills </a:t>
            </a:r>
            <a:r>
              <a:rPr lang="en-GB" altLang="de-DE" sz="2800" dirty="0" smtClean="0"/>
              <a:t>and </a:t>
            </a:r>
            <a:r>
              <a:rPr lang="en-GB" altLang="de-DE" sz="2800" b="1" dirty="0" smtClean="0"/>
              <a:t>motivation</a:t>
            </a:r>
            <a:r>
              <a:rPr lang="en-GB" altLang="de-DE" sz="2800" dirty="0" smtClean="0"/>
              <a:t> of employees require</a:t>
            </a:r>
          </a:p>
          <a:p>
            <a:pPr>
              <a:spcBef>
                <a:spcPts val="700"/>
              </a:spcBef>
              <a:buClr>
                <a:srgbClr val="C00073"/>
              </a:buClr>
            </a:pPr>
            <a:r>
              <a:rPr lang="en-GB" altLang="de-DE" sz="2800" b="1" dirty="0"/>
              <a:t>d</a:t>
            </a:r>
            <a:r>
              <a:rPr lang="en-GB" altLang="de-DE" sz="2800" b="1" dirty="0" smtClean="0"/>
              <a:t>ifferent leadership skills.</a:t>
            </a:r>
          </a:p>
          <a:p>
            <a:pPr>
              <a:spcBef>
                <a:spcPts val="700"/>
              </a:spcBef>
              <a:buClr>
                <a:srgbClr val="C00073"/>
              </a:buClr>
            </a:pPr>
            <a:endParaRPr lang="en-GB" altLang="de-DE" sz="2800" dirty="0"/>
          </a:p>
          <a:p>
            <a:pPr>
              <a:spcBef>
                <a:spcPts val="700"/>
              </a:spcBef>
              <a:buClr>
                <a:srgbClr val="C00073"/>
              </a:buClr>
            </a:pPr>
            <a:r>
              <a:rPr lang="en-GB" altLang="de-DE" sz="2800" dirty="0" smtClean="0"/>
              <a:t>The performance skills and the employee’s willingness to perform and learn should be promoted and properly acknowledged.</a:t>
            </a:r>
            <a:endParaRPr lang="en-GB" altLang="de-DE" sz="2800" dirty="0"/>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16</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err="1" smtClean="0">
                <a:solidFill>
                  <a:srgbClr val="C60073"/>
                </a:solidFill>
              </a:rPr>
              <a:t>Taking</a:t>
            </a:r>
            <a:r>
              <a:rPr lang="de-DE" altLang="de-DE" sz="2800" b="1" dirty="0" smtClean="0">
                <a:solidFill>
                  <a:srgbClr val="C60073"/>
                </a:solidFill>
              </a:rPr>
              <a:t> </a:t>
            </a:r>
            <a:r>
              <a:rPr lang="de-DE" altLang="de-DE" sz="2800" b="1" dirty="0" err="1" smtClean="0">
                <a:solidFill>
                  <a:srgbClr val="C60073"/>
                </a:solidFill>
              </a:rPr>
              <a:t>employees</a:t>
            </a:r>
            <a:r>
              <a:rPr lang="de-DE" altLang="de-DE" sz="2800" b="1" dirty="0" smtClean="0">
                <a:solidFill>
                  <a:srgbClr val="C60073"/>
                </a:solidFill>
              </a:rPr>
              <a:t>‘ </a:t>
            </a:r>
            <a:r>
              <a:rPr lang="de-DE" altLang="de-DE" sz="2800" b="1" dirty="0" err="1" smtClean="0">
                <a:solidFill>
                  <a:srgbClr val="C60073"/>
                </a:solidFill>
              </a:rPr>
              <a:t>values</a:t>
            </a:r>
            <a:r>
              <a:rPr lang="de-DE" altLang="de-DE" sz="2800" b="1" dirty="0" smtClean="0">
                <a:solidFill>
                  <a:srgbClr val="C60073"/>
                </a:solidFill>
              </a:rPr>
              <a:t>, </a:t>
            </a:r>
            <a:r>
              <a:rPr lang="de-DE" altLang="de-DE" sz="2800" b="1" dirty="0" err="1" smtClean="0">
                <a:solidFill>
                  <a:srgbClr val="C60073"/>
                </a:solidFill>
              </a:rPr>
              <a:t>desires</a:t>
            </a:r>
            <a:r>
              <a:rPr lang="de-DE" altLang="de-DE" sz="2800" b="1" dirty="0" smtClean="0">
                <a:solidFill>
                  <a:srgbClr val="C60073"/>
                </a:solidFill>
              </a:rPr>
              <a:t> </a:t>
            </a:r>
            <a:r>
              <a:rPr lang="de-DE" altLang="de-DE" sz="2800" b="1" dirty="0" err="1" smtClean="0">
                <a:solidFill>
                  <a:srgbClr val="C60073"/>
                </a:solidFill>
              </a:rPr>
              <a:t>and</a:t>
            </a:r>
            <a:r>
              <a:rPr lang="de-DE" altLang="de-DE" sz="2800" b="1" dirty="0" smtClean="0">
                <a:solidFill>
                  <a:srgbClr val="C60073"/>
                </a:solidFill>
              </a:rPr>
              <a:t> </a:t>
            </a:r>
            <a:r>
              <a:rPr lang="de-DE" altLang="de-DE" sz="2800" b="1" dirty="0" err="1" smtClean="0">
                <a:solidFill>
                  <a:srgbClr val="C60073"/>
                </a:solidFill>
              </a:rPr>
              <a:t>interests</a:t>
            </a:r>
            <a:r>
              <a:rPr lang="de-DE" altLang="de-DE" sz="2800" b="1" dirty="0" smtClean="0">
                <a:solidFill>
                  <a:srgbClr val="C60073"/>
                </a:solidFill>
              </a:rPr>
              <a:t> </a:t>
            </a:r>
            <a:r>
              <a:rPr lang="de-DE" altLang="de-DE" sz="2800" b="1" dirty="0" err="1" smtClean="0">
                <a:solidFill>
                  <a:srgbClr val="C60073"/>
                </a:solidFill>
              </a:rPr>
              <a:t>into</a:t>
            </a:r>
            <a:r>
              <a:rPr lang="de-DE" altLang="de-DE" sz="2800" b="1" dirty="0" smtClean="0">
                <a:solidFill>
                  <a:srgbClr val="C60073"/>
                </a:solidFill>
              </a:rPr>
              <a:t> </a:t>
            </a:r>
            <a:r>
              <a:rPr lang="de-DE" altLang="de-DE" sz="2800" b="1" dirty="0" err="1" smtClean="0">
                <a:solidFill>
                  <a:srgbClr val="C60073"/>
                </a:solidFill>
              </a:rPr>
              <a:t>consideration</a:t>
            </a:r>
            <a:endParaRPr lang="de-DE" altLang="de-DE" sz="2800" b="1" dirty="0">
              <a:solidFill>
                <a:srgbClr val="C60073"/>
              </a:solidFill>
            </a:endParaRPr>
          </a:p>
        </p:txBody>
      </p:sp>
      <p:sp>
        <p:nvSpPr>
          <p:cNvPr id="11270" name="Text Box 5"/>
          <p:cNvSpPr txBox="1">
            <a:spLocks noChangeArrowheads="1"/>
          </p:cNvSpPr>
          <p:nvPr/>
        </p:nvSpPr>
        <p:spPr bwMode="auto">
          <a:xfrm>
            <a:off x="682624" y="1628800"/>
            <a:ext cx="6985719" cy="47037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marL="457200" indent="-457200">
              <a:spcBef>
                <a:spcPts val="700"/>
              </a:spcBef>
              <a:buClr>
                <a:srgbClr val="C00073"/>
              </a:buClr>
              <a:buFont typeface="Arial" panose="020B0604020202020204" pitchFamily="34" charset="0"/>
              <a:buChar char="•"/>
            </a:pPr>
            <a:r>
              <a:rPr lang="en-GB" altLang="de-DE" sz="2600" dirty="0"/>
              <a:t>Meaning</a:t>
            </a:r>
          </a:p>
          <a:p>
            <a:pPr marL="457200" indent="-457200">
              <a:spcBef>
                <a:spcPts val="700"/>
              </a:spcBef>
              <a:buClr>
                <a:srgbClr val="C00073"/>
              </a:buClr>
              <a:buFont typeface="Arial" panose="020B0604020202020204" pitchFamily="34" charset="0"/>
              <a:buChar char="•"/>
            </a:pPr>
            <a:r>
              <a:rPr lang="en-GB" altLang="de-DE" sz="2600" dirty="0"/>
              <a:t>Self-realisation</a:t>
            </a:r>
          </a:p>
          <a:p>
            <a:pPr marL="457200" indent="-457200">
              <a:spcBef>
                <a:spcPts val="700"/>
              </a:spcBef>
              <a:buClr>
                <a:srgbClr val="C00073"/>
              </a:buClr>
              <a:buFont typeface="Arial" panose="020B0604020202020204" pitchFamily="34" charset="0"/>
              <a:buChar char="•"/>
            </a:pPr>
            <a:r>
              <a:rPr lang="en-GB" altLang="de-DE" sz="2600" dirty="0"/>
              <a:t>Fairness and trust</a:t>
            </a:r>
          </a:p>
          <a:p>
            <a:pPr marL="457200" indent="-457200">
              <a:spcBef>
                <a:spcPts val="700"/>
              </a:spcBef>
              <a:buClr>
                <a:srgbClr val="C00073"/>
              </a:buClr>
              <a:buFont typeface="Arial" panose="020B0604020202020204" pitchFamily="34" charset="0"/>
              <a:buChar char="•"/>
            </a:pPr>
            <a:r>
              <a:rPr lang="en-GB" altLang="de-DE" sz="2600" dirty="0"/>
              <a:t>Appreciation</a:t>
            </a:r>
          </a:p>
          <a:p>
            <a:pPr marL="457200" indent="-457200">
              <a:spcBef>
                <a:spcPts val="700"/>
              </a:spcBef>
              <a:buClr>
                <a:srgbClr val="C00073"/>
              </a:buClr>
              <a:buFont typeface="Arial" panose="020B0604020202020204" pitchFamily="34" charset="0"/>
              <a:buChar char="•"/>
            </a:pPr>
            <a:r>
              <a:rPr lang="en-GB" altLang="de-DE" sz="2600" dirty="0"/>
              <a:t>Transparency and trust</a:t>
            </a:r>
          </a:p>
          <a:p>
            <a:pPr marL="457200" indent="-457200">
              <a:spcBef>
                <a:spcPts val="700"/>
              </a:spcBef>
              <a:buClr>
                <a:srgbClr val="C00073"/>
              </a:buClr>
              <a:buFont typeface="Arial" panose="020B0604020202020204" pitchFamily="34" charset="0"/>
              <a:buChar char="•"/>
            </a:pPr>
            <a:r>
              <a:rPr lang="en-GB" altLang="de-DE" sz="2600" dirty="0"/>
              <a:t>Possibility to </a:t>
            </a:r>
            <a:r>
              <a:rPr lang="en-GB" altLang="de-DE" sz="2600" dirty="0" smtClean="0"/>
              <a:t>actively participate </a:t>
            </a:r>
            <a:r>
              <a:rPr lang="en-GB" altLang="de-DE" sz="2600" dirty="0"/>
              <a:t>(autonomy)</a:t>
            </a:r>
          </a:p>
          <a:p>
            <a:pPr marL="457200" indent="-457200">
              <a:spcBef>
                <a:spcPts val="700"/>
              </a:spcBef>
              <a:buClr>
                <a:srgbClr val="C00073"/>
              </a:buClr>
              <a:buFont typeface="Arial" panose="020B0604020202020204" pitchFamily="34" charset="0"/>
              <a:buChar char="•"/>
            </a:pPr>
            <a:r>
              <a:rPr lang="en-GB" altLang="de-DE" sz="2600" dirty="0"/>
              <a:t>Sense of community</a:t>
            </a:r>
          </a:p>
          <a:p>
            <a:pPr marL="457200" indent="-457200">
              <a:spcBef>
                <a:spcPts val="700"/>
              </a:spcBef>
              <a:buClr>
                <a:srgbClr val="C00073"/>
              </a:buClr>
              <a:buFont typeface="Arial" panose="020B0604020202020204" pitchFamily="34" charset="0"/>
              <a:buChar char="•"/>
            </a:pPr>
            <a:r>
              <a:rPr lang="en-GB" altLang="de-DE" sz="2600" dirty="0"/>
              <a:t>Performance</a:t>
            </a:r>
          </a:p>
          <a:p>
            <a:pPr marL="457200" indent="-457200">
              <a:spcBef>
                <a:spcPts val="700"/>
              </a:spcBef>
              <a:buClr>
                <a:srgbClr val="C00073"/>
              </a:buClr>
              <a:buFont typeface="Arial" panose="020B0604020202020204" pitchFamily="34" charset="0"/>
              <a:buChar char="•"/>
            </a:pPr>
            <a:r>
              <a:rPr lang="en-GB" altLang="de-DE" sz="2600" dirty="0" smtClean="0"/>
              <a:t>Need to feel safe and secure</a:t>
            </a:r>
          </a:p>
          <a:p>
            <a:pPr marL="457200" indent="-457200">
              <a:spcBef>
                <a:spcPts val="700"/>
              </a:spcBef>
              <a:buClr>
                <a:srgbClr val="C00073"/>
              </a:buClr>
              <a:buFont typeface="Arial" panose="020B0604020202020204" pitchFamily="34" charset="0"/>
              <a:buChar char="•"/>
            </a:pPr>
            <a:r>
              <a:rPr lang="en-GB" altLang="de-DE" sz="2600" dirty="0" smtClean="0"/>
              <a:t>Predictability</a:t>
            </a:r>
          </a:p>
          <a:p>
            <a:pPr marL="457200" indent="-457200">
              <a:spcBef>
                <a:spcPts val="700"/>
              </a:spcBef>
              <a:buClr>
                <a:srgbClr val="C00073"/>
              </a:buClr>
              <a:buFont typeface="Arial" panose="020B0604020202020204" pitchFamily="34" charset="0"/>
              <a:buChar char="•"/>
            </a:pPr>
            <a:endParaRPr lang="en-GB" altLang="de-DE" sz="2800" dirty="0"/>
          </a:p>
        </p:txBody>
      </p:sp>
    </p:spTree>
    <p:extLst>
      <p:ext uri="{BB962C8B-B14F-4D97-AF65-F5344CB8AC3E}">
        <p14:creationId xmlns:p14="http://schemas.microsoft.com/office/powerpoint/2010/main" val="2139463467"/>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17</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Motivational </a:t>
            </a:r>
            <a:r>
              <a:rPr lang="de-DE" altLang="de-DE" sz="2800" b="1" dirty="0" err="1" smtClean="0">
                <a:solidFill>
                  <a:srgbClr val="C60073"/>
                </a:solidFill>
              </a:rPr>
              <a:t>factors</a:t>
            </a:r>
            <a:endParaRPr lang="de-DE" altLang="de-DE" sz="2800" b="1" dirty="0">
              <a:solidFill>
                <a:srgbClr val="C60073"/>
              </a:solidFill>
            </a:endParaRPr>
          </a:p>
        </p:txBody>
      </p:sp>
      <p:sp>
        <p:nvSpPr>
          <p:cNvPr id="11270" name="Text Box 5"/>
          <p:cNvSpPr txBox="1">
            <a:spLocks noChangeArrowheads="1"/>
          </p:cNvSpPr>
          <p:nvPr/>
        </p:nvSpPr>
        <p:spPr bwMode="auto">
          <a:xfrm>
            <a:off x="682625" y="1903413"/>
            <a:ext cx="6783388"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marL="457200" indent="-457200">
              <a:spcBef>
                <a:spcPts val="700"/>
              </a:spcBef>
              <a:buClr>
                <a:srgbClr val="C00073"/>
              </a:buClr>
              <a:buFont typeface="Arial" panose="020B0604020202020204" pitchFamily="34" charset="0"/>
              <a:buChar char="•"/>
            </a:pPr>
            <a:r>
              <a:rPr lang="en-GB" altLang="de-DE" sz="2800" dirty="0" smtClean="0"/>
              <a:t>Salary which reflects requirements and performance</a:t>
            </a:r>
          </a:p>
          <a:p>
            <a:pPr marL="457200" indent="-457200">
              <a:spcBef>
                <a:spcPts val="700"/>
              </a:spcBef>
              <a:buClr>
                <a:srgbClr val="C00073"/>
              </a:buClr>
              <a:buFont typeface="Arial" panose="020B0604020202020204" pitchFamily="34" charset="0"/>
              <a:buChar char="•"/>
            </a:pPr>
            <a:r>
              <a:rPr lang="en-GB" altLang="de-DE" sz="2800" dirty="0" smtClean="0"/>
              <a:t>Collegial relationships at the workplace</a:t>
            </a:r>
          </a:p>
          <a:p>
            <a:pPr marL="457200" indent="-457200">
              <a:spcBef>
                <a:spcPts val="700"/>
              </a:spcBef>
              <a:buClr>
                <a:srgbClr val="C00073"/>
              </a:buClr>
              <a:buFont typeface="Arial" panose="020B0604020202020204" pitchFamily="34" charset="0"/>
              <a:buChar char="•"/>
            </a:pPr>
            <a:r>
              <a:rPr lang="en-GB" altLang="de-DE" sz="2800" dirty="0" smtClean="0"/>
              <a:t>Guarantee of </a:t>
            </a:r>
            <a:r>
              <a:rPr lang="en-GB" altLang="de-DE" sz="2800" dirty="0"/>
              <a:t>i</a:t>
            </a:r>
            <a:r>
              <a:rPr lang="en-GB" altLang="de-DE" sz="2800" dirty="0" smtClean="0"/>
              <a:t>nformation and communication</a:t>
            </a:r>
          </a:p>
          <a:p>
            <a:pPr marL="457200" indent="-457200">
              <a:spcBef>
                <a:spcPts val="700"/>
              </a:spcBef>
              <a:buClr>
                <a:srgbClr val="C00073"/>
              </a:buClr>
              <a:buFont typeface="Arial" panose="020B0604020202020204" pitchFamily="34" charset="0"/>
              <a:buChar char="•"/>
            </a:pPr>
            <a:r>
              <a:rPr lang="en-GB" altLang="de-DE" sz="2800" dirty="0" smtClean="0"/>
              <a:t>Sufficient office space and equipment</a:t>
            </a:r>
          </a:p>
          <a:p>
            <a:pPr marL="457200" indent="-457200">
              <a:spcBef>
                <a:spcPts val="700"/>
              </a:spcBef>
              <a:buClr>
                <a:srgbClr val="C00073"/>
              </a:buClr>
              <a:buFont typeface="Arial" panose="020B0604020202020204" pitchFamily="34" charset="0"/>
              <a:buChar char="•"/>
            </a:pPr>
            <a:r>
              <a:rPr lang="en-GB" altLang="de-DE" sz="2800" dirty="0" smtClean="0"/>
              <a:t>Job security</a:t>
            </a:r>
          </a:p>
          <a:p>
            <a:pPr marL="457200" indent="-457200">
              <a:spcBef>
                <a:spcPts val="700"/>
              </a:spcBef>
              <a:buClr>
                <a:srgbClr val="C00073"/>
              </a:buClr>
              <a:buFont typeface="Arial" panose="020B0604020202020204" pitchFamily="34" charset="0"/>
              <a:buChar char="•"/>
            </a:pPr>
            <a:r>
              <a:rPr lang="en-GB" altLang="de-DE" sz="2800" dirty="0" smtClean="0"/>
              <a:t>Social benefits</a:t>
            </a:r>
          </a:p>
          <a:p>
            <a:pPr marL="457200" indent="-457200">
              <a:spcBef>
                <a:spcPts val="700"/>
              </a:spcBef>
              <a:buClr>
                <a:srgbClr val="C00073"/>
              </a:buClr>
              <a:buFont typeface="Arial" panose="020B0604020202020204" pitchFamily="34" charset="0"/>
              <a:buChar char="•"/>
            </a:pPr>
            <a:r>
              <a:rPr lang="en-GB" altLang="de-DE" sz="2800" dirty="0" smtClean="0"/>
              <a:t>Adequate social and personal status  </a:t>
            </a:r>
          </a:p>
        </p:txBody>
      </p:sp>
    </p:spTree>
    <p:extLst>
      <p:ext uri="{BB962C8B-B14F-4D97-AF65-F5344CB8AC3E}">
        <p14:creationId xmlns:p14="http://schemas.microsoft.com/office/powerpoint/2010/main" val="252419989"/>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18</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Motivational </a:t>
            </a:r>
            <a:r>
              <a:rPr lang="de-DE" altLang="de-DE" sz="2800" b="1" smtClean="0">
                <a:solidFill>
                  <a:srgbClr val="C60073"/>
                </a:solidFill>
              </a:rPr>
              <a:t>factors</a:t>
            </a:r>
            <a:endParaRPr lang="de-DE" altLang="de-DE" sz="2800" b="1" dirty="0">
              <a:solidFill>
                <a:srgbClr val="C60073"/>
              </a:solidFill>
            </a:endParaRPr>
          </a:p>
        </p:txBody>
      </p:sp>
      <p:sp>
        <p:nvSpPr>
          <p:cNvPr id="11270" name="Text Box 5"/>
          <p:cNvSpPr txBox="1">
            <a:spLocks noChangeArrowheads="1"/>
          </p:cNvSpPr>
          <p:nvPr/>
        </p:nvSpPr>
        <p:spPr bwMode="auto">
          <a:xfrm>
            <a:off x="682625" y="1903413"/>
            <a:ext cx="6783388"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marL="457200" indent="-457200">
              <a:spcBef>
                <a:spcPts val="700"/>
              </a:spcBef>
              <a:buClr>
                <a:srgbClr val="C00073"/>
              </a:buClr>
              <a:buFont typeface="Arial" panose="020B0604020202020204" pitchFamily="34" charset="0"/>
              <a:buChar char="•"/>
            </a:pPr>
            <a:r>
              <a:rPr lang="en-GB" altLang="de-DE" sz="2800" dirty="0" smtClean="0"/>
              <a:t>Services rendered and success stories</a:t>
            </a:r>
          </a:p>
          <a:p>
            <a:pPr marL="457200" indent="-457200">
              <a:spcBef>
                <a:spcPts val="700"/>
              </a:spcBef>
              <a:buClr>
                <a:srgbClr val="C00073"/>
              </a:buClr>
              <a:buFont typeface="Arial" panose="020B0604020202020204" pitchFamily="34" charset="0"/>
              <a:buChar char="•"/>
            </a:pPr>
            <a:r>
              <a:rPr lang="en-GB" altLang="de-DE" sz="2800" dirty="0" smtClean="0"/>
              <a:t>Recognition, praise and appreciation</a:t>
            </a:r>
          </a:p>
          <a:p>
            <a:pPr marL="457200" indent="-457200">
              <a:spcBef>
                <a:spcPts val="700"/>
              </a:spcBef>
              <a:buClr>
                <a:srgbClr val="C00073"/>
              </a:buClr>
              <a:buFont typeface="Arial" panose="020B0604020202020204" pitchFamily="34" charset="0"/>
              <a:buChar char="•"/>
            </a:pPr>
            <a:r>
              <a:rPr lang="en-GB" altLang="de-DE" sz="2800" dirty="0" smtClean="0"/>
              <a:t>Taking on responsibility</a:t>
            </a:r>
          </a:p>
          <a:p>
            <a:pPr marL="457200" indent="-457200">
              <a:spcBef>
                <a:spcPts val="700"/>
              </a:spcBef>
              <a:buClr>
                <a:srgbClr val="C00073"/>
              </a:buClr>
              <a:buFont typeface="Arial" panose="020B0604020202020204" pitchFamily="34" charset="0"/>
              <a:buChar char="•"/>
            </a:pPr>
            <a:r>
              <a:rPr lang="en-GB" altLang="de-DE" sz="2800" dirty="0" smtClean="0"/>
              <a:t>Challenging tasks</a:t>
            </a:r>
          </a:p>
          <a:p>
            <a:pPr marL="457200" indent="-457200">
              <a:spcBef>
                <a:spcPts val="700"/>
              </a:spcBef>
              <a:buClr>
                <a:srgbClr val="C00073"/>
              </a:buClr>
              <a:buFont typeface="Arial" panose="020B0604020202020204" pitchFamily="34" charset="0"/>
              <a:buChar char="•"/>
            </a:pPr>
            <a:r>
              <a:rPr lang="en-GB" altLang="de-DE" sz="2800" dirty="0" smtClean="0"/>
              <a:t>Possibilities for career advancement</a:t>
            </a:r>
          </a:p>
          <a:p>
            <a:pPr marL="457200" indent="-457200">
              <a:spcBef>
                <a:spcPts val="700"/>
              </a:spcBef>
              <a:buClr>
                <a:srgbClr val="C00073"/>
              </a:buClr>
              <a:buFont typeface="Arial" panose="020B0604020202020204" pitchFamily="34" charset="0"/>
              <a:buChar char="•"/>
            </a:pPr>
            <a:r>
              <a:rPr lang="en-GB" altLang="de-DE" sz="2800" dirty="0" smtClean="0"/>
              <a:t>Training opportunities and learning outcomes</a:t>
            </a:r>
          </a:p>
        </p:txBody>
      </p:sp>
    </p:spTree>
    <p:extLst>
      <p:ext uri="{BB962C8B-B14F-4D97-AF65-F5344CB8AC3E}">
        <p14:creationId xmlns:p14="http://schemas.microsoft.com/office/powerpoint/2010/main" val="1952830901"/>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19</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Leadership </a:t>
            </a:r>
            <a:r>
              <a:rPr lang="de-DE" altLang="de-DE" sz="2800" b="1" dirty="0" err="1" smtClean="0">
                <a:solidFill>
                  <a:srgbClr val="C60073"/>
                </a:solidFill>
              </a:rPr>
              <a:t>roles</a:t>
            </a:r>
            <a:endParaRPr lang="de-DE" altLang="de-DE" sz="2800" b="1" dirty="0">
              <a:solidFill>
                <a:srgbClr val="C60073"/>
              </a:solidFill>
            </a:endParaRPr>
          </a:p>
        </p:txBody>
      </p:sp>
      <p:sp>
        <p:nvSpPr>
          <p:cNvPr id="11270" name="Text Box 5"/>
          <p:cNvSpPr txBox="1">
            <a:spLocks noChangeArrowheads="1"/>
          </p:cNvSpPr>
          <p:nvPr/>
        </p:nvSpPr>
        <p:spPr bwMode="auto">
          <a:xfrm>
            <a:off x="682624" y="1700808"/>
            <a:ext cx="7489825" cy="431581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ts val="700"/>
              </a:spcBef>
              <a:buClr>
                <a:srgbClr val="C00073"/>
              </a:buClr>
            </a:pPr>
            <a:endParaRPr lang="en-GB" altLang="de-DE" sz="3000" dirty="0"/>
          </a:p>
        </p:txBody>
      </p:sp>
      <p:pic>
        <p:nvPicPr>
          <p:cNvPr id="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52962" y="1731963"/>
            <a:ext cx="4302125" cy="353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feld 10"/>
          <p:cNvSpPr txBox="1">
            <a:spLocks noChangeArrowheads="1"/>
          </p:cNvSpPr>
          <p:nvPr/>
        </p:nvSpPr>
        <p:spPr bwMode="auto">
          <a:xfrm>
            <a:off x="1043609" y="1457325"/>
            <a:ext cx="3888431" cy="4784643"/>
          </a:xfrm>
          <a:prstGeom prst="rect">
            <a:avLst/>
          </a:prstGeom>
          <a:noFill/>
          <a:ln w="9525">
            <a:noFill/>
            <a:miter lim="800000"/>
            <a:headEnd/>
            <a:tailEnd/>
          </a:ln>
        </p:spPr>
        <p:txBody>
          <a:bodyPr wrap="square">
            <a:spAutoFit/>
          </a:bodyPr>
          <a:ls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eaLnBrk="1" hangingPunct="1">
              <a:lnSpc>
                <a:spcPct val="114000"/>
              </a:lnSpc>
              <a:spcAft>
                <a:spcPts val="600"/>
              </a:spcAft>
              <a:defRPr/>
            </a:pPr>
            <a:r>
              <a:rPr lang="de-DE" dirty="0" err="1"/>
              <a:t>Examples</a:t>
            </a:r>
            <a:r>
              <a:rPr lang="de-DE" dirty="0"/>
              <a:t>:</a:t>
            </a:r>
          </a:p>
          <a:p>
            <a:pPr marL="288000" indent="-288000" eaLnBrk="1" hangingPunct="1">
              <a:lnSpc>
                <a:spcPct val="114000"/>
              </a:lnSpc>
              <a:spcAft>
                <a:spcPts val="600"/>
              </a:spcAft>
              <a:buClr>
                <a:srgbClr val="00A8B0"/>
              </a:buClr>
              <a:buFont typeface="Wingdings" pitchFamily="2" charset="2"/>
              <a:buChar char="§"/>
              <a:defRPr/>
            </a:pPr>
            <a:r>
              <a:rPr lang="de-DE" sz="2000" dirty="0" err="1"/>
              <a:t>Decision</a:t>
            </a:r>
            <a:r>
              <a:rPr lang="de-DE" sz="2000" dirty="0"/>
              <a:t> </a:t>
            </a:r>
            <a:r>
              <a:rPr lang="de-DE" sz="2000" dirty="0" err="1"/>
              <a:t>Maker</a:t>
            </a:r>
            <a:endParaRPr lang="de-DE" sz="2000" dirty="0"/>
          </a:p>
          <a:p>
            <a:pPr marL="288000" indent="-288000" eaLnBrk="1" hangingPunct="1">
              <a:lnSpc>
                <a:spcPct val="114000"/>
              </a:lnSpc>
              <a:spcAft>
                <a:spcPts val="600"/>
              </a:spcAft>
              <a:buClr>
                <a:srgbClr val="00A8B0"/>
              </a:buClr>
              <a:buFont typeface="Wingdings" pitchFamily="2" charset="2"/>
              <a:buChar char="§"/>
              <a:defRPr/>
            </a:pPr>
            <a:r>
              <a:rPr lang="de-DE" sz="2000" dirty="0" err="1"/>
              <a:t>Strategist</a:t>
            </a:r>
            <a:endParaRPr lang="de-DE" sz="2000" dirty="0"/>
          </a:p>
          <a:p>
            <a:pPr marL="288000" indent="-288000" eaLnBrk="1" hangingPunct="1">
              <a:lnSpc>
                <a:spcPct val="114000"/>
              </a:lnSpc>
              <a:spcAft>
                <a:spcPts val="600"/>
              </a:spcAft>
              <a:buClr>
                <a:srgbClr val="00A8B0"/>
              </a:buClr>
              <a:buFont typeface="Wingdings" pitchFamily="2" charset="2"/>
              <a:buChar char="§"/>
              <a:defRPr/>
            </a:pPr>
            <a:r>
              <a:rPr lang="de-DE" sz="2000" dirty="0" err="1"/>
              <a:t>Presenter</a:t>
            </a:r>
            <a:endParaRPr lang="de-DE" sz="2000" dirty="0"/>
          </a:p>
          <a:p>
            <a:pPr marL="288000" indent="-288000" eaLnBrk="1" hangingPunct="1">
              <a:lnSpc>
                <a:spcPct val="114000"/>
              </a:lnSpc>
              <a:spcAft>
                <a:spcPts val="600"/>
              </a:spcAft>
              <a:buClr>
                <a:srgbClr val="00A8B0"/>
              </a:buClr>
              <a:buFont typeface="Wingdings" pitchFamily="2" charset="2"/>
              <a:buChar char="§"/>
              <a:defRPr/>
            </a:pPr>
            <a:r>
              <a:rPr lang="de-DE" sz="2000" dirty="0"/>
              <a:t>Mediator</a:t>
            </a:r>
            <a:endParaRPr lang="de-DE" sz="2000" b="1" dirty="0"/>
          </a:p>
          <a:p>
            <a:pPr marL="288000" indent="-288000" eaLnBrk="1" hangingPunct="1">
              <a:lnSpc>
                <a:spcPct val="114000"/>
              </a:lnSpc>
              <a:spcAft>
                <a:spcPts val="600"/>
              </a:spcAft>
              <a:buClr>
                <a:srgbClr val="00A8B0"/>
              </a:buClr>
              <a:buFont typeface="Wingdings" pitchFamily="2" charset="2"/>
              <a:buChar char="§"/>
              <a:defRPr/>
            </a:pPr>
            <a:r>
              <a:rPr lang="de-DE" sz="2000" dirty="0"/>
              <a:t>Change Manager</a:t>
            </a:r>
          </a:p>
          <a:p>
            <a:pPr marL="288000" indent="-288000" eaLnBrk="1" hangingPunct="1">
              <a:lnSpc>
                <a:spcPct val="114000"/>
              </a:lnSpc>
              <a:spcAft>
                <a:spcPts val="600"/>
              </a:spcAft>
              <a:buClr>
                <a:srgbClr val="00A8B0"/>
              </a:buClr>
              <a:buFont typeface="Wingdings" pitchFamily="2" charset="2"/>
              <a:buChar char="§"/>
              <a:defRPr/>
            </a:pPr>
            <a:r>
              <a:rPr lang="en-US" sz="2000" dirty="0"/>
              <a:t>Bearer of "bad" and "good" news</a:t>
            </a:r>
          </a:p>
          <a:p>
            <a:pPr marL="288000" indent="-288000" eaLnBrk="1" hangingPunct="1">
              <a:lnSpc>
                <a:spcPct val="114000"/>
              </a:lnSpc>
              <a:spcAft>
                <a:spcPts val="600"/>
              </a:spcAft>
              <a:buClr>
                <a:srgbClr val="00A8B0"/>
              </a:buClr>
              <a:buFont typeface="Wingdings" pitchFamily="2" charset="2"/>
              <a:buChar char="§"/>
              <a:defRPr/>
            </a:pPr>
            <a:r>
              <a:rPr lang="de-DE" sz="2000" dirty="0"/>
              <a:t>Person in </a:t>
            </a:r>
            <a:r>
              <a:rPr lang="de-DE" sz="2000" dirty="0" err="1"/>
              <a:t>charge</a:t>
            </a:r>
            <a:endParaRPr lang="de-DE" sz="2000" dirty="0"/>
          </a:p>
          <a:p>
            <a:pPr marL="288000" indent="-288000" eaLnBrk="1" hangingPunct="1">
              <a:lnSpc>
                <a:spcPct val="114000"/>
              </a:lnSpc>
              <a:spcAft>
                <a:spcPts val="600"/>
              </a:spcAft>
              <a:buClr>
                <a:srgbClr val="00A8B0"/>
              </a:buClr>
              <a:buFont typeface="Wingdings" pitchFamily="2" charset="2"/>
              <a:buChar char="§"/>
              <a:defRPr/>
            </a:pPr>
            <a:r>
              <a:rPr lang="de-DE" sz="2000" dirty="0" err="1"/>
              <a:t>Ombudsman</a:t>
            </a:r>
            <a:endParaRPr lang="de-DE" sz="2000" dirty="0"/>
          </a:p>
          <a:p>
            <a:pPr marL="288000" indent="-288000" eaLnBrk="1" hangingPunct="1">
              <a:lnSpc>
                <a:spcPct val="114000"/>
              </a:lnSpc>
              <a:spcAft>
                <a:spcPts val="600"/>
              </a:spcAft>
              <a:buClr>
                <a:srgbClr val="00A8B0"/>
              </a:buClr>
              <a:buFont typeface="Wingdings" pitchFamily="2" charset="2"/>
              <a:buChar char="§"/>
              <a:defRPr/>
            </a:pPr>
            <a:r>
              <a:rPr lang="de-DE" dirty="0"/>
              <a:t>…</a:t>
            </a:r>
            <a:endParaRPr lang="de-DE" sz="1600" dirty="0"/>
          </a:p>
        </p:txBody>
      </p:sp>
    </p:spTree>
    <p:extLst>
      <p:ext uri="{BB962C8B-B14F-4D97-AF65-F5344CB8AC3E}">
        <p14:creationId xmlns:p14="http://schemas.microsoft.com/office/powerpoint/2010/main" val="3041817559"/>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684213" y="404813"/>
            <a:ext cx="5976937"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a:solidFill>
                  <a:srgbClr val="C60073"/>
                </a:solidFill>
              </a:rPr>
              <a:t>L</a:t>
            </a:r>
            <a:r>
              <a:rPr lang="de-DE" altLang="de-DE" sz="2800" b="1" dirty="0" smtClean="0">
                <a:solidFill>
                  <a:srgbClr val="C60073"/>
                </a:solidFill>
              </a:rPr>
              <a:t>eadership </a:t>
            </a:r>
            <a:r>
              <a:rPr lang="de-DE" altLang="de-DE" sz="2800" b="1" dirty="0" err="1" smtClean="0">
                <a:solidFill>
                  <a:srgbClr val="C60073"/>
                </a:solidFill>
              </a:rPr>
              <a:t>understanding</a:t>
            </a:r>
            <a:endParaRPr lang="de-DE" altLang="de-DE" sz="2800" b="1" dirty="0">
              <a:solidFill>
                <a:srgbClr val="C60073"/>
              </a:solidFill>
            </a:endParaRPr>
          </a:p>
        </p:txBody>
      </p:sp>
      <p:sp>
        <p:nvSpPr>
          <p:cNvPr id="8195" name="Text Box 2"/>
          <p:cNvSpPr txBox="1">
            <a:spLocks noChangeArrowheads="1"/>
          </p:cNvSpPr>
          <p:nvPr/>
        </p:nvSpPr>
        <p:spPr bwMode="auto">
          <a:xfrm>
            <a:off x="1720662" y="1772816"/>
            <a:ext cx="7099488" cy="45597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9pPr>
          </a:lstStyle>
          <a:p>
            <a:pPr marL="285750" indent="-285750">
              <a:lnSpc>
                <a:spcPct val="114000"/>
              </a:lnSpc>
              <a:spcAft>
                <a:spcPts val="1200"/>
              </a:spcAft>
              <a:buClr>
                <a:srgbClr val="00A8B0"/>
              </a:buClr>
              <a:buFont typeface="Wingdings" pitchFamily="2" charset="2"/>
              <a:buChar char="§"/>
              <a:defRPr/>
            </a:pPr>
            <a:r>
              <a:rPr lang="de-DE" sz="2000" b="1" dirty="0">
                <a:solidFill>
                  <a:schemeClr val="tx1"/>
                </a:solidFill>
              </a:rPr>
              <a:t>Leadership </a:t>
            </a:r>
            <a:r>
              <a:rPr lang="de-DE" sz="2000" dirty="0" err="1">
                <a:solidFill>
                  <a:schemeClr val="tx1"/>
                </a:solidFill>
              </a:rPr>
              <a:t>is</a:t>
            </a:r>
            <a:r>
              <a:rPr lang="de-DE" sz="2000" dirty="0">
                <a:solidFill>
                  <a:schemeClr val="tx1"/>
                </a:solidFill>
              </a:rPr>
              <a:t> a</a:t>
            </a:r>
            <a:r>
              <a:rPr lang="de-DE" sz="2000" b="1" dirty="0">
                <a:solidFill>
                  <a:schemeClr val="tx1"/>
                </a:solidFill>
              </a:rPr>
              <a:t> </a:t>
            </a:r>
            <a:r>
              <a:rPr lang="de-DE" sz="2000" dirty="0" err="1">
                <a:solidFill>
                  <a:schemeClr val="tx1"/>
                </a:solidFill>
              </a:rPr>
              <a:t>process</a:t>
            </a:r>
            <a:r>
              <a:rPr lang="de-DE" sz="2000" dirty="0">
                <a:solidFill>
                  <a:schemeClr val="tx1"/>
                </a:solidFill>
              </a:rPr>
              <a:t> </a:t>
            </a:r>
            <a:r>
              <a:rPr lang="de-DE" sz="2000" dirty="0" err="1">
                <a:solidFill>
                  <a:schemeClr val="tx1"/>
                </a:solidFill>
              </a:rPr>
              <a:t>created</a:t>
            </a:r>
            <a:r>
              <a:rPr lang="de-DE" sz="2000" dirty="0">
                <a:solidFill>
                  <a:schemeClr val="tx1"/>
                </a:solidFill>
              </a:rPr>
              <a:t> </a:t>
            </a:r>
            <a:r>
              <a:rPr lang="de-DE" sz="2000" dirty="0" err="1">
                <a:solidFill>
                  <a:schemeClr val="tx1"/>
                </a:solidFill>
              </a:rPr>
              <a:t>and</a:t>
            </a:r>
            <a:r>
              <a:rPr lang="de-DE" sz="2000" dirty="0">
                <a:solidFill>
                  <a:schemeClr val="tx1"/>
                </a:solidFill>
              </a:rPr>
              <a:t> </a:t>
            </a:r>
            <a:r>
              <a:rPr lang="de-DE" sz="2000" dirty="0" err="1">
                <a:solidFill>
                  <a:schemeClr val="tx1"/>
                </a:solidFill>
              </a:rPr>
              <a:t>developed</a:t>
            </a:r>
            <a:r>
              <a:rPr lang="de-DE" sz="2000" dirty="0">
                <a:solidFill>
                  <a:schemeClr val="tx1"/>
                </a:solidFill>
              </a:rPr>
              <a:t> </a:t>
            </a:r>
            <a:r>
              <a:rPr lang="de-DE" sz="2000" dirty="0" err="1">
                <a:solidFill>
                  <a:schemeClr val="tx1"/>
                </a:solidFill>
              </a:rPr>
              <a:t>actively</a:t>
            </a:r>
            <a:r>
              <a:rPr lang="de-DE" sz="2000" dirty="0">
                <a:solidFill>
                  <a:schemeClr val="tx1"/>
                </a:solidFill>
              </a:rPr>
              <a:t> </a:t>
            </a:r>
            <a:r>
              <a:rPr lang="de-DE" sz="2000" dirty="0" err="1">
                <a:solidFill>
                  <a:schemeClr val="tx1"/>
                </a:solidFill>
              </a:rPr>
              <a:t>by</a:t>
            </a:r>
            <a:r>
              <a:rPr lang="de-DE" sz="2000" dirty="0">
                <a:solidFill>
                  <a:schemeClr val="tx1"/>
                </a:solidFill>
              </a:rPr>
              <a:t> </a:t>
            </a:r>
            <a:r>
              <a:rPr lang="de-DE" sz="2000" dirty="0" err="1">
                <a:solidFill>
                  <a:schemeClr val="tx1"/>
                </a:solidFill>
              </a:rPr>
              <a:t>both</a:t>
            </a:r>
            <a:r>
              <a:rPr lang="de-DE" sz="2000" dirty="0">
                <a:solidFill>
                  <a:schemeClr val="tx1"/>
                </a:solidFill>
              </a:rPr>
              <a:t>, </a:t>
            </a:r>
            <a:r>
              <a:rPr lang="de-DE" sz="2000" dirty="0" err="1">
                <a:solidFill>
                  <a:schemeClr val="tx1"/>
                </a:solidFill>
              </a:rPr>
              <a:t>leader</a:t>
            </a:r>
            <a:r>
              <a:rPr lang="de-DE" sz="2000" dirty="0">
                <a:solidFill>
                  <a:schemeClr val="tx1"/>
                </a:solidFill>
              </a:rPr>
              <a:t> </a:t>
            </a:r>
            <a:r>
              <a:rPr lang="de-DE" sz="2000" dirty="0" err="1">
                <a:solidFill>
                  <a:schemeClr val="tx1"/>
                </a:solidFill>
              </a:rPr>
              <a:t>and</a:t>
            </a:r>
            <a:r>
              <a:rPr lang="de-DE" sz="2000" dirty="0">
                <a:solidFill>
                  <a:schemeClr val="tx1"/>
                </a:solidFill>
              </a:rPr>
              <a:t> </a:t>
            </a:r>
            <a:r>
              <a:rPr lang="de-DE" sz="2000" dirty="0" err="1" smtClean="0">
                <a:solidFill>
                  <a:schemeClr val="tx1"/>
                </a:solidFill>
              </a:rPr>
              <a:t>employees</a:t>
            </a:r>
            <a:endParaRPr lang="de-DE" sz="2000" dirty="0" smtClean="0">
              <a:solidFill>
                <a:schemeClr val="tx1"/>
              </a:solidFill>
            </a:endParaRPr>
          </a:p>
          <a:p>
            <a:pPr marL="0" indent="0">
              <a:lnSpc>
                <a:spcPct val="114000"/>
              </a:lnSpc>
              <a:spcAft>
                <a:spcPts val="1200"/>
              </a:spcAft>
              <a:buClr>
                <a:srgbClr val="00A8B0"/>
              </a:buClr>
              <a:defRPr/>
            </a:pPr>
            <a:endParaRPr lang="de-DE" sz="2000" dirty="0">
              <a:solidFill>
                <a:schemeClr val="tx1"/>
              </a:solidFill>
            </a:endParaRPr>
          </a:p>
          <a:p>
            <a:pPr marL="285750" indent="-285750">
              <a:lnSpc>
                <a:spcPct val="114000"/>
              </a:lnSpc>
              <a:spcAft>
                <a:spcPts val="600"/>
              </a:spcAft>
              <a:buClr>
                <a:srgbClr val="00A8B0"/>
              </a:buClr>
              <a:buFont typeface="Wingdings" pitchFamily="2" charset="2"/>
              <a:buChar char="§"/>
              <a:defRPr/>
            </a:pPr>
            <a:r>
              <a:rPr lang="de-DE" sz="2000" dirty="0">
                <a:solidFill>
                  <a:schemeClr val="tx1"/>
                </a:solidFill>
              </a:rPr>
              <a:t>A </a:t>
            </a:r>
            <a:r>
              <a:rPr lang="de-DE" sz="2000" b="1" dirty="0" err="1">
                <a:solidFill>
                  <a:schemeClr val="tx1"/>
                </a:solidFill>
              </a:rPr>
              <a:t>leader</a:t>
            </a:r>
            <a:r>
              <a:rPr lang="de-DE" sz="2000" dirty="0">
                <a:solidFill>
                  <a:schemeClr val="tx1"/>
                </a:solidFill>
              </a:rPr>
              <a:t> </a:t>
            </a:r>
            <a:r>
              <a:rPr lang="de-DE" sz="2000" dirty="0" err="1">
                <a:solidFill>
                  <a:schemeClr val="tx1"/>
                </a:solidFill>
              </a:rPr>
              <a:t>guides</a:t>
            </a:r>
            <a:r>
              <a:rPr lang="de-DE" sz="2000" dirty="0">
                <a:solidFill>
                  <a:schemeClr val="tx1"/>
                </a:solidFill>
              </a:rPr>
              <a:t> </a:t>
            </a:r>
            <a:r>
              <a:rPr lang="de-DE" sz="2000" dirty="0" err="1">
                <a:solidFill>
                  <a:schemeClr val="tx1"/>
                </a:solidFill>
              </a:rPr>
              <a:t>or</a:t>
            </a:r>
            <a:r>
              <a:rPr lang="de-DE" sz="2000" dirty="0">
                <a:solidFill>
                  <a:schemeClr val="tx1"/>
                </a:solidFill>
              </a:rPr>
              <a:t> </a:t>
            </a:r>
            <a:r>
              <a:rPr lang="de-DE" sz="2000" dirty="0" err="1">
                <a:solidFill>
                  <a:schemeClr val="tx1"/>
                </a:solidFill>
              </a:rPr>
              <a:t>directs</a:t>
            </a:r>
            <a:r>
              <a:rPr lang="de-DE" sz="2000" dirty="0">
                <a:solidFill>
                  <a:schemeClr val="tx1"/>
                </a:solidFill>
              </a:rPr>
              <a:t> </a:t>
            </a:r>
            <a:r>
              <a:rPr lang="de-DE" sz="2000" dirty="0" err="1">
                <a:solidFill>
                  <a:schemeClr val="tx1"/>
                </a:solidFill>
              </a:rPr>
              <a:t>others</a:t>
            </a:r>
            <a:r>
              <a:rPr lang="de-DE" sz="2000" dirty="0">
                <a:solidFill>
                  <a:schemeClr val="tx1"/>
                </a:solidFill>
              </a:rPr>
              <a:t> in </a:t>
            </a:r>
            <a:r>
              <a:rPr lang="de-DE" sz="2000" dirty="0" err="1">
                <a:solidFill>
                  <a:schemeClr val="tx1"/>
                </a:solidFill>
              </a:rPr>
              <a:t>order</a:t>
            </a:r>
            <a:r>
              <a:rPr lang="de-DE" sz="2000" dirty="0">
                <a:solidFill>
                  <a:schemeClr val="tx1"/>
                </a:solidFill>
              </a:rPr>
              <a:t> </a:t>
            </a:r>
            <a:r>
              <a:rPr lang="de-DE" sz="2000" dirty="0" err="1">
                <a:solidFill>
                  <a:schemeClr val="tx1"/>
                </a:solidFill>
              </a:rPr>
              <a:t>to</a:t>
            </a:r>
            <a:r>
              <a:rPr lang="de-DE" sz="2000" dirty="0">
                <a:solidFill>
                  <a:schemeClr val="tx1"/>
                </a:solidFill>
              </a:rPr>
              <a:t> </a:t>
            </a:r>
            <a:r>
              <a:rPr lang="de-DE" sz="2000" dirty="0" err="1">
                <a:solidFill>
                  <a:schemeClr val="tx1"/>
                </a:solidFill>
              </a:rPr>
              <a:t>achieve</a:t>
            </a:r>
            <a:r>
              <a:rPr lang="de-DE" sz="2000" dirty="0">
                <a:solidFill>
                  <a:schemeClr val="tx1"/>
                </a:solidFill>
              </a:rPr>
              <a:t> </a:t>
            </a:r>
            <a:r>
              <a:rPr lang="de-DE" sz="2000" dirty="0" err="1">
                <a:solidFill>
                  <a:schemeClr val="tx1"/>
                </a:solidFill>
              </a:rPr>
              <a:t>sth</a:t>
            </a:r>
            <a:r>
              <a:rPr lang="de-DE" sz="2000" dirty="0">
                <a:solidFill>
                  <a:schemeClr val="tx1"/>
                </a:solidFill>
              </a:rPr>
              <a:t> </a:t>
            </a:r>
            <a:r>
              <a:rPr lang="de-DE" sz="2000" dirty="0" err="1">
                <a:solidFill>
                  <a:schemeClr val="tx1"/>
                </a:solidFill>
              </a:rPr>
              <a:t>respectively</a:t>
            </a:r>
            <a:r>
              <a:rPr lang="de-DE" sz="2000" dirty="0">
                <a:solidFill>
                  <a:schemeClr val="tx1"/>
                </a:solidFill>
              </a:rPr>
              <a:t> </a:t>
            </a:r>
            <a:r>
              <a:rPr lang="de-DE" sz="2000" dirty="0" err="1">
                <a:solidFill>
                  <a:schemeClr val="tx1"/>
                </a:solidFill>
              </a:rPr>
              <a:t>have</a:t>
            </a:r>
            <a:r>
              <a:rPr lang="de-DE" sz="2000" dirty="0">
                <a:solidFill>
                  <a:schemeClr val="tx1"/>
                </a:solidFill>
              </a:rPr>
              <a:t> an </a:t>
            </a:r>
            <a:r>
              <a:rPr lang="de-DE" sz="2000" dirty="0" err="1" smtClean="0">
                <a:solidFill>
                  <a:schemeClr val="tx1"/>
                </a:solidFill>
              </a:rPr>
              <a:t>impact</a:t>
            </a:r>
            <a:endParaRPr lang="de-DE" sz="2000" dirty="0" smtClean="0">
              <a:solidFill>
                <a:schemeClr val="tx1"/>
              </a:solidFill>
            </a:endParaRPr>
          </a:p>
          <a:p>
            <a:pPr marL="0" indent="0">
              <a:lnSpc>
                <a:spcPct val="114000"/>
              </a:lnSpc>
              <a:spcAft>
                <a:spcPts val="600"/>
              </a:spcAft>
              <a:buClr>
                <a:srgbClr val="00A8B0"/>
              </a:buClr>
              <a:defRPr/>
            </a:pPr>
            <a:endParaRPr lang="de-DE" sz="3200" dirty="0">
              <a:solidFill>
                <a:schemeClr val="tx1"/>
              </a:solidFill>
            </a:endParaRPr>
          </a:p>
          <a:p>
            <a:pPr marL="285750" indent="-285750">
              <a:lnSpc>
                <a:spcPct val="114000"/>
              </a:lnSpc>
              <a:buClr>
                <a:srgbClr val="00A8B0"/>
              </a:buClr>
              <a:buFont typeface="Wingdings" pitchFamily="2" charset="2"/>
              <a:buChar char="§"/>
              <a:defRPr/>
            </a:pPr>
            <a:r>
              <a:rPr lang="de-DE" sz="2000" b="1" dirty="0" err="1">
                <a:solidFill>
                  <a:schemeClr val="tx1"/>
                </a:solidFill>
              </a:rPr>
              <a:t>Employees</a:t>
            </a:r>
            <a:r>
              <a:rPr lang="de-DE" sz="2000" b="1" dirty="0">
                <a:solidFill>
                  <a:schemeClr val="tx1"/>
                </a:solidFill>
              </a:rPr>
              <a:t>/</a:t>
            </a:r>
            <a:r>
              <a:rPr lang="de-DE" sz="2000" b="1" dirty="0" err="1">
                <a:solidFill>
                  <a:schemeClr val="tx1"/>
                </a:solidFill>
              </a:rPr>
              <a:t>Subordinates</a:t>
            </a:r>
            <a:r>
              <a:rPr lang="de-DE" sz="2000" dirty="0">
                <a:solidFill>
                  <a:schemeClr val="tx1"/>
                </a:solidFill>
              </a:rPr>
              <a:t>  </a:t>
            </a:r>
            <a:r>
              <a:rPr lang="de-DE" sz="2000" dirty="0" err="1">
                <a:solidFill>
                  <a:schemeClr val="tx1"/>
                </a:solidFill>
              </a:rPr>
              <a:t>are</a:t>
            </a:r>
            <a:r>
              <a:rPr lang="de-DE" sz="2000" dirty="0">
                <a:solidFill>
                  <a:schemeClr val="tx1"/>
                </a:solidFill>
              </a:rPr>
              <a:t> </a:t>
            </a:r>
            <a:r>
              <a:rPr lang="en-US" sz="2000" dirty="0">
                <a:solidFill>
                  <a:schemeClr val="tx1"/>
                </a:solidFill>
              </a:rPr>
              <a:t>those persons who are guided/directed in order to </a:t>
            </a:r>
            <a:r>
              <a:rPr lang="en-US" sz="2000" dirty="0" err="1">
                <a:solidFill>
                  <a:schemeClr val="tx1"/>
                </a:solidFill>
              </a:rPr>
              <a:t>fullfil</a:t>
            </a:r>
            <a:r>
              <a:rPr lang="en-US" sz="2000" dirty="0">
                <a:solidFill>
                  <a:schemeClr val="tx1"/>
                </a:solidFill>
              </a:rPr>
              <a:t> tasks and duties and to support the vision of the leader</a:t>
            </a:r>
            <a:endParaRPr lang="de-DE" sz="2000" dirty="0">
              <a:solidFill>
                <a:schemeClr val="tx1"/>
              </a:solidFill>
            </a:endParaRPr>
          </a:p>
        </p:txBody>
      </p:sp>
      <p:sp>
        <p:nvSpPr>
          <p:cNvPr id="8196"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F1105089-7FDE-4C7F-A0B5-6FAB1F269B77}" type="slidenum">
              <a:rPr lang="de-DE" altLang="de-DE" sz="1200"/>
              <a:pPr algn="r" eaLnBrk="1" hangingPunct="1">
                <a:spcBef>
                  <a:spcPct val="0"/>
                </a:spcBef>
                <a:buClrTx/>
                <a:buFontTx/>
                <a:buNone/>
              </a:pPr>
              <a:t>2</a:t>
            </a:fld>
            <a:endParaRPr lang="de-DE" altLang="de-DE" sz="1200"/>
          </a:p>
        </p:txBody>
      </p:sp>
      <p:sp>
        <p:nvSpPr>
          <p:cNvPr id="8197" name="Text Box 4"/>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8198"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grpSp>
        <p:nvGrpSpPr>
          <p:cNvPr id="7" name="Gruppieren 6"/>
          <p:cNvGrpSpPr>
            <a:grpSpLocks/>
          </p:cNvGrpSpPr>
          <p:nvPr/>
        </p:nvGrpSpPr>
        <p:grpSpPr bwMode="auto">
          <a:xfrm>
            <a:off x="539552" y="1772816"/>
            <a:ext cx="1071562" cy="1000125"/>
            <a:chOff x="642910" y="2500306"/>
            <a:chExt cx="1071570" cy="1000132"/>
          </a:xfrm>
        </p:grpSpPr>
        <p:grpSp>
          <p:nvGrpSpPr>
            <p:cNvPr id="8" name="Gruppieren 7"/>
            <p:cNvGrpSpPr/>
            <p:nvPr/>
          </p:nvGrpSpPr>
          <p:grpSpPr>
            <a:xfrm>
              <a:off x="857211" y="2857496"/>
              <a:ext cx="214313" cy="428628"/>
              <a:chOff x="4786314" y="1620000"/>
              <a:chExt cx="357190" cy="594554"/>
            </a:xfrm>
            <a:solidFill>
              <a:srgbClr val="BFDADB"/>
            </a:solidFill>
          </p:grpSpPr>
          <p:sp>
            <p:nvSpPr>
              <p:cNvPr id="19" name="Ellipse 18"/>
              <p:cNvSpPr/>
              <p:nvPr/>
            </p:nvSpPr>
            <p:spPr>
              <a:xfrm>
                <a:off x="4857752" y="1620000"/>
                <a:ext cx="214314" cy="214314"/>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20" name="Flussdiagramm: Verzögerung 19"/>
              <p:cNvSpPr/>
              <p:nvPr/>
            </p:nvSpPr>
            <p:spPr>
              <a:xfrm rot="16200000">
                <a:off x="4786314" y="1857364"/>
                <a:ext cx="357190" cy="357190"/>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9" name="Gruppieren 8"/>
            <p:cNvGrpSpPr/>
            <p:nvPr/>
          </p:nvGrpSpPr>
          <p:grpSpPr>
            <a:xfrm>
              <a:off x="1071538" y="2672446"/>
              <a:ext cx="142876" cy="256488"/>
              <a:chOff x="5500694" y="1458000"/>
              <a:chExt cx="142876" cy="256488"/>
            </a:xfrm>
            <a:solidFill>
              <a:srgbClr val="BFDADB"/>
            </a:solidFill>
          </p:grpSpPr>
          <p:sp>
            <p:nvSpPr>
              <p:cNvPr id="17" name="Ellipse 16"/>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18" name="Flussdiagramm: Verzögerung 17"/>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10" name="Gruppieren 9"/>
            <p:cNvGrpSpPr/>
            <p:nvPr/>
          </p:nvGrpSpPr>
          <p:grpSpPr>
            <a:xfrm>
              <a:off x="1223938" y="2824846"/>
              <a:ext cx="142876" cy="256488"/>
              <a:chOff x="5500694" y="1458000"/>
              <a:chExt cx="142876" cy="256488"/>
            </a:xfrm>
            <a:solidFill>
              <a:srgbClr val="BFDADB"/>
            </a:solidFill>
          </p:grpSpPr>
          <p:sp>
            <p:nvSpPr>
              <p:cNvPr id="15" name="Ellipse 14"/>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16" name="Flussdiagramm: Verzögerung 15"/>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11" name="Gruppieren 10"/>
            <p:cNvGrpSpPr/>
            <p:nvPr/>
          </p:nvGrpSpPr>
          <p:grpSpPr>
            <a:xfrm>
              <a:off x="1376338" y="2977246"/>
              <a:ext cx="142876" cy="256488"/>
              <a:chOff x="5500694" y="1458000"/>
              <a:chExt cx="142876" cy="256488"/>
            </a:xfrm>
            <a:solidFill>
              <a:srgbClr val="BFDADB"/>
            </a:solidFill>
          </p:grpSpPr>
          <p:sp>
            <p:nvSpPr>
              <p:cNvPr id="13" name="Ellipse 12"/>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14" name="Flussdiagramm: Verzögerung 13"/>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sp>
          <p:nvSpPr>
            <p:cNvPr id="12" name="Rechteck 11"/>
            <p:cNvSpPr/>
            <p:nvPr/>
          </p:nvSpPr>
          <p:spPr>
            <a:xfrm>
              <a:off x="642910" y="2500306"/>
              <a:ext cx="1071570" cy="1000132"/>
            </a:xfrm>
            <a:prstGeom prst="rect">
              <a:avLst/>
            </a:prstGeom>
            <a:no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21" name="Gruppieren 20"/>
          <p:cNvGrpSpPr>
            <a:grpSpLocks/>
          </p:cNvGrpSpPr>
          <p:nvPr/>
        </p:nvGrpSpPr>
        <p:grpSpPr bwMode="auto">
          <a:xfrm>
            <a:off x="610101" y="3058691"/>
            <a:ext cx="1071562" cy="1000125"/>
            <a:chOff x="5072066" y="1285860"/>
            <a:chExt cx="1071570" cy="1000132"/>
          </a:xfrm>
        </p:grpSpPr>
        <p:grpSp>
          <p:nvGrpSpPr>
            <p:cNvPr id="22" name="Gruppieren 21"/>
            <p:cNvGrpSpPr>
              <a:grpSpLocks/>
            </p:cNvGrpSpPr>
            <p:nvPr/>
          </p:nvGrpSpPr>
          <p:grpSpPr bwMode="auto">
            <a:xfrm>
              <a:off x="5286369" y="1643050"/>
              <a:ext cx="214314" cy="428628"/>
              <a:chOff x="4786335" y="1620000"/>
              <a:chExt cx="357193" cy="594554"/>
            </a:xfrm>
          </p:grpSpPr>
          <p:sp>
            <p:nvSpPr>
              <p:cNvPr id="33" name="Ellipse 32"/>
              <p:cNvSpPr/>
              <p:nvPr/>
            </p:nvSpPr>
            <p:spPr>
              <a:xfrm>
                <a:off x="4857775" y="1620000"/>
                <a:ext cx="214315" cy="213598"/>
              </a:xfrm>
              <a:prstGeom prst="ellipse">
                <a:avLst/>
              </a:prstGeom>
              <a:solidFill>
                <a:srgbClr val="00A8B0"/>
              </a:solid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34" name="Flussdiagramm: Verzögerung 33"/>
              <p:cNvSpPr/>
              <p:nvPr/>
            </p:nvSpPr>
            <p:spPr>
              <a:xfrm rot="16200000">
                <a:off x="4786566" y="1857591"/>
                <a:ext cx="356732" cy="357193"/>
              </a:xfrm>
              <a:prstGeom prst="flowChartDelay">
                <a:avLst/>
              </a:prstGeom>
              <a:solidFill>
                <a:srgbClr val="00A8B0"/>
              </a:solid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23" name="Gruppieren 22"/>
            <p:cNvGrpSpPr/>
            <p:nvPr/>
          </p:nvGrpSpPr>
          <p:grpSpPr>
            <a:xfrm>
              <a:off x="5500694" y="1458000"/>
              <a:ext cx="142876" cy="256488"/>
              <a:chOff x="5500694" y="1458000"/>
              <a:chExt cx="142876" cy="256488"/>
            </a:xfrm>
            <a:solidFill>
              <a:srgbClr val="BFDADB"/>
            </a:solidFill>
          </p:grpSpPr>
          <p:sp>
            <p:nvSpPr>
              <p:cNvPr id="31" name="Ellipse 30"/>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32" name="Flussdiagramm: Verzögerung 31"/>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24" name="Gruppieren 23"/>
            <p:cNvGrpSpPr/>
            <p:nvPr/>
          </p:nvGrpSpPr>
          <p:grpSpPr>
            <a:xfrm>
              <a:off x="5653094" y="1610400"/>
              <a:ext cx="142876" cy="256488"/>
              <a:chOff x="5500694" y="1458000"/>
              <a:chExt cx="142876" cy="256488"/>
            </a:xfrm>
            <a:solidFill>
              <a:srgbClr val="BFDADB"/>
            </a:solidFill>
          </p:grpSpPr>
          <p:sp>
            <p:nvSpPr>
              <p:cNvPr id="29" name="Ellipse 28"/>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30" name="Flussdiagramm: Verzögerung 29"/>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25" name="Gruppieren 24"/>
            <p:cNvGrpSpPr/>
            <p:nvPr/>
          </p:nvGrpSpPr>
          <p:grpSpPr>
            <a:xfrm>
              <a:off x="5805494" y="1762800"/>
              <a:ext cx="142876" cy="256488"/>
              <a:chOff x="5500694" y="1458000"/>
              <a:chExt cx="142876" cy="256488"/>
            </a:xfrm>
            <a:solidFill>
              <a:srgbClr val="BFDADB"/>
            </a:solidFill>
          </p:grpSpPr>
          <p:sp>
            <p:nvSpPr>
              <p:cNvPr id="27" name="Ellipse 26"/>
              <p:cNvSpPr/>
              <p:nvPr/>
            </p:nvSpPr>
            <p:spPr>
              <a:xfrm>
                <a:off x="5526000" y="1458000"/>
                <a:ext cx="90000" cy="90000"/>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28" name="Flussdiagramm: Verzögerung 27"/>
              <p:cNvSpPr/>
              <p:nvPr/>
            </p:nvSpPr>
            <p:spPr>
              <a:xfrm rot="16200000">
                <a:off x="5500694" y="1571612"/>
                <a:ext cx="142876" cy="142876"/>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sp>
          <p:nvSpPr>
            <p:cNvPr id="26" name="Rechteck 25"/>
            <p:cNvSpPr/>
            <p:nvPr/>
          </p:nvSpPr>
          <p:spPr>
            <a:xfrm>
              <a:off x="5072066" y="1285860"/>
              <a:ext cx="1071570" cy="1000132"/>
            </a:xfrm>
            <a:prstGeom prst="rect">
              <a:avLst/>
            </a:prstGeom>
            <a:no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49" name="Gruppieren 48"/>
          <p:cNvGrpSpPr>
            <a:grpSpLocks/>
          </p:cNvGrpSpPr>
          <p:nvPr/>
        </p:nvGrpSpPr>
        <p:grpSpPr bwMode="auto">
          <a:xfrm>
            <a:off x="573250" y="4423312"/>
            <a:ext cx="1071562" cy="1165928"/>
            <a:chOff x="642910" y="4929198"/>
            <a:chExt cx="1071570" cy="1000132"/>
          </a:xfrm>
        </p:grpSpPr>
        <p:grpSp>
          <p:nvGrpSpPr>
            <p:cNvPr id="50" name="Gruppieren 49"/>
            <p:cNvGrpSpPr/>
            <p:nvPr/>
          </p:nvGrpSpPr>
          <p:grpSpPr>
            <a:xfrm>
              <a:off x="857211" y="5286388"/>
              <a:ext cx="214313" cy="428628"/>
              <a:chOff x="4786314" y="1620000"/>
              <a:chExt cx="357190" cy="594554"/>
            </a:xfrm>
            <a:solidFill>
              <a:srgbClr val="BFDADB"/>
            </a:solidFill>
          </p:grpSpPr>
          <p:sp>
            <p:nvSpPr>
              <p:cNvPr id="61" name="Ellipse 60"/>
              <p:cNvSpPr/>
              <p:nvPr/>
            </p:nvSpPr>
            <p:spPr>
              <a:xfrm>
                <a:off x="4857752" y="1620000"/>
                <a:ext cx="214314" cy="214314"/>
              </a:xfrm>
              <a:prstGeom prst="ellipse">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62" name="Flussdiagramm: Verzögerung 61"/>
              <p:cNvSpPr/>
              <p:nvPr/>
            </p:nvSpPr>
            <p:spPr>
              <a:xfrm rot="16200000">
                <a:off x="4786314" y="1857364"/>
                <a:ext cx="357190" cy="357190"/>
              </a:xfrm>
              <a:prstGeom prst="flowChartDelay">
                <a:avLst/>
              </a:prstGeom>
              <a:grp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51" name="Gruppieren 50"/>
            <p:cNvGrpSpPr/>
            <p:nvPr/>
          </p:nvGrpSpPr>
          <p:grpSpPr>
            <a:xfrm>
              <a:off x="1071538" y="5101338"/>
              <a:ext cx="142876" cy="256488"/>
              <a:chOff x="5500694" y="1458000"/>
              <a:chExt cx="142876" cy="256488"/>
            </a:xfrm>
            <a:solidFill>
              <a:srgbClr val="00A8B0"/>
            </a:solidFill>
          </p:grpSpPr>
          <p:sp>
            <p:nvSpPr>
              <p:cNvPr id="59" name="Ellipse 58"/>
              <p:cNvSpPr/>
              <p:nvPr/>
            </p:nvSpPr>
            <p:spPr>
              <a:xfrm>
                <a:off x="5526000" y="1458000"/>
                <a:ext cx="90000" cy="90000"/>
              </a:xfrm>
              <a:prstGeom prst="ellipse">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60" name="Flussdiagramm: Verzögerung 59"/>
              <p:cNvSpPr/>
              <p:nvPr/>
            </p:nvSpPr>
            <p:spPr>
              <a:xfrm rot="16200000">
                <a:off x="5500694" y="1571612"/>
                <a:ext cx="142876" cy="142876"/>
              </a:xfrm>
              <a:prstGeom prst="flowChartDelay">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52" name="Gruppieren 51"/>
            <p:cNvGrpSpPr/>
            <p:nvPr/>
          </p:nvGrpSpPr>
          <p:grpSpPr>
            <a:xfrm>
              <a:off x="1223938" y="5253738"/>
              <a:ext cx="142876" cy="256488"/>
              <a:chOff x="5500694" y="1458000"/>
              <a:chExt cx="142876" cy="256488"/>
            </a:xfrm>
            <a:solidFill>
              <a:srgbClr val="00A8B0"/>
            </a:solidFill>
          </p:grpSpPr>
          <p:sp>
            <p:nvSpPr>
              <p:cNvPr id="57" name="Ellipse 56"/>
              <p:cNvSpPr/>
              <p:nvPr/>
            </p:nvSpPr>
            <p:spPr>
              <a:xfrm>
                <a:off x="5526000" y="1458000"/>
                <a:ext cx="90000" cy="90000"/>
              </a:xfrm>
              <a:prstGeom prst="ellipse">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58" name="Flussdiagramm: Verzögerung 57"/>
              <p:cNvSpPr/>
              <p:nvPr/>
            </p:nvSpPr>
            <p:spPr>
              <a:xfrm rot="16200000">
                <a:off x="5500694" y="1571612"/>
                <a:ext cx="142876" cy="142876"/>
              </a:xfrm>
              <a:prstGeom prst="flowChartDelay">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grpSp>
          <p:nvGrpSpPr>
            <p:cNvPr id="53" name="Gruppieren 52"/>
            <p:cNvGrpSpPr/>
            <p:nvPr/>
          </p:nvGrpSpPr>
          <p:grpSpPr>
            <a:xfrm>
              <a:off x="1376338" y="5406138"/>
              <a:ext cx="142876" cy="256488"/>
              <a:chOff x="5500694" y="1458000"/>
              <a:chExt cx="142876" cy="256488"/>
            </a:xfrm>
            <a:solidFill>
              <a:srgbClr val="00A8B0"/>
            </a:solidFill>
          </p:grpSpPr>
          <p:sp>
            <p:nvSpPr>
              <p:cNvPr id="55" name="Ellipse 54"/>
              <p:cNvSpPr/>
              <p:nvPr/>
            </p:nvSpPr>
            <p:spPr>
              <a:xfrm>
                <a:off x="5526000" y="1458000"/>
                <a:ext cx="90000" cy="90000"/>
              </a:xfrm>
              <a:prstGeom prst="ellipse">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sp>
            <p:nvSpPr>
              <p:cNvPr id="56" name="Flussdiagramm: Verzögerung 55"/>
              <p:cNvSpPr/>
              <p:nvPr/>
            </p:nvSpPr>
            <p:spPr>
              <a:xfrm rot="16200000">
                <a:off x="5500694" y="1571612"/>
                <a:ext cx="142876" cy="142876"/>
              </a:xfrm>
              <a:prstGeom prst="flowChartDelay">
                <a:avLst/>
              </a:prstGeom>
              <a:grpFill/>
              <a:ln>
                <a:solidFill>
                  <a:srgbClr val="00A8B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sp>
          <p:nvSpPr>
            <p:cNvPr id="54" name="Rechteck 53"/>
            <p:cNvSpPr/>
            <p:nvPr/>
          </p:nvSpPr>
          <p:spPr>
            <a:xfrm>
              <a:off x="642910" y="4929198"/>
              <a:ext cx="1071570" cy="1000132"/>
            </a:xfrm>
            <a:prstGeom prst="rect">
              <a:avLst/>
            </a:prstGeom>
            <a:noFill/>
            <a:ln>
              <a:solidFill>
                <a:srgbClr val="BFDAD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algn="l" rtl="0" eaLnBrk="0" fontAlgn="base" hangingPunct="0">
                <a:spcBef>
                  <a:spcPct val="0"/>
                </a:spcBef>
                <a:spcAft>
                  <a:spcPct val="0"/>
                </a:spcAft>
                <a:defRPr kern="1200">
                  <a:solidFill>
                    <a:schemeClr val="lt1"/>
                  </a:solidFill>
                  <a:latin typeface="+mn-lt"/>
                  <a:ea typeface="+mn-ea"/>
                  <a:cs typeface="+mn-cs"/>
                </a:defRPr>
              </a:lvl1pPr>
              <a:lvl2pPr marL="457200" algn="l" rtl="0" eaLnBrk="0" fontAlgn="base" hangingPunct="0">
                <a:spcBef>
                  <a:spcPct val="0"/>
                </a:spcBef>
                <a:spcAft>
                  <a:spcPct val="0"/>
                </a:spcAft>
                <a:defRPr kern="1200">
                  <a:solidFill>
                    <a:schemeClr val="lt1"/>
                  </a:solidFill>
                  <a:latin typeface="+mn-lt"/>
                  <a:ea typeface="+mn-ea"/>
                  <a:cs typeface="+mn-cs"/>
                </a:defRPr>
              </a:lvl2pPr>
              <a:lvl3pPr marL="914400" algn="l" rtl="0" eaLnBrk="0" fontAlgn="base" hangingPunct="0">
                <a:spcBef>
                  <a:spcPct val="0"/>
                </a:spcBef>
                <a:spcAft>
                  <a:spcPct val="0"/>
                </a:spcAft>
                <a:defRPr kern="1200">
                  <a:solidFill>
                    <a:schemeClr val="lt1"/>
                  </a:solidFill>
                  <a:latin typeface="+mn-lt"/>
                  <a:ea typeface="+mn-ea"/>
                  <a:cs typeface="+mn-cs"/>
                </a:defRPr>
              </a:lvl3pPr>
              <a:lvl4pPr marL="1371600" algn="l" rtl="0" eaLnBrk="0" fontAlgn="base" hangingPunct="0">
                <a:spcBef>
                  <a:spcPct val="0"/>
                </a:spcBef>
                <a:spcAft>
                  <a:spcPct val="0"/>
                </a:spcAft>
                <a:defRPr kern="1200">
                  <a:solidFill>
                    <a:schemeClr val="lt1"/>
                  </a:solidFill>
                  <a:latin typeface="+mn-lt"/>
                  <a:ea typeface="+mn-ea"/>
                  <a:cs typeface="+mn-cs"/>
                </a:defRPr>
              </a:lvl4pPr>
              <a:lvl5pPr marL="1828800" algn="l"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eaLnBrk="1" hangingPunct="1">
                <a:defRPr/>
              </a:pPr>
              <a:endParaRPr lang="de-DE"/>
            </a:p>
          </p:txBody>
        </p:sp>
      </p:grpSp>
    </p:spTree>
    <p:extLst>
      <p:ext uri="{BB962C8B-B14F-4D97-AF65-F5344CB8AC3E}">
        <p14:creationId xmlns:p14="http://schemas.microsoft.com/office/powerpoint/2010/main" val="3906867172"/>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el 1"/>
          <p:cNvSpPr>
            <a:spLocks noGrp="1"/>
          </p:cNvSpPr>
          <p:nvPr>
            <p:ph type="title"/>
          </p:nvPr>
        </p:nvSpPr>
        <p:spPr bwMode="auto">
          <a:xfrm>
            <a:off x="682625" y="427037"/>
            <a:ext cx="5975350" cy="1042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z="2400" b="1" dirty="0" smtClean="0"/>
              <a:t>Leadership: </a:t>
            </a:r>
            <a:r>
              <a:rPr lang="de-DE" altLang="de-DE" sz="2400" b="1" dirty="0" err="1" smtClean="0"/>
              <a:t>roles</a:t>
            </a:r>
            <a:r>
              <a:rPr lang="de-DE" altLang="de-DE" sz="2400" b="1" dirty="0" smtClean="0"/>
              <a:t>, </a:t>
            </a:r>
            <a:r>
              <a:rPr lang="de-DE" altLang="de-DE" sz="2400" b="1" dirty="0" err="1" smtClean="0"/>
              <a:t>responsibilities</a:t>
            </a:r>
            <a:r>
              <a:rPr lang="de-DE" altLang="de-DE" sz="2400" b="1" dirty="0" smtClean="0"/>
              <a:t>, </a:t>
            </a:r>
            <a:r>
              <a:rPr lang="de-DE" altLang="de-DE" sz="2400" b="1" dirty="0" err="1" smtClean="0"/>
              <a:t>expectations</a:t>
            </a:r>
            <a:endParaRPr lang="de-DE" altLang="de-DE" sz="2400" b="1" dirty="0" smtClean="0"/>
          </a:p>
        </p:txBody>
      </p:sp>
      <p:sp>
        <p:nvSpPr>
          <p:cNvPr id="5" name="Ellipse 4"/>
          <p:cNvSpPr/>
          <p:nvPr/>
        </p:nvSpPr>
        <p:spPr>
          <a:xfrm>
            <a:off x="4071938" y="2500313"/>
            <a:ext cx="681037" cy="677862"/>
          </a:xfrm>
          <a:prstGeom prst="ellipse">
            <a:avLst/>
          </a:prstGeom>
          <a:solidFill>
            <a:srgbClr val="00A8B0"/>
          </a:solidFill>
          <a:ln w="285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6" name="Flussdiagramm: Verzögerung 5"/>
          <p:cNvSpPr/>
          <p:nvPr/>
        </p:nvSpPr>
        <p:spPr>
          <a:xfrm rot="16200000">
            <a:off x="3786188" y="3357563"/>
            <a:ext cx="1285875" cy="1000125"/>
          </a:xfrm>
          <a:prstGeom prst="flowChartDelay">
            <a:avLst/>
          </a:prstGeom>
          <a:solidFill>
            <a:srgbClr val="00A8B0"/>
          </a:solidFill>
          <a:ln w="285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7" name="Ellipse 6"/>
          <p:cNvSpPr/>
          <p:nvPr/>
        </p:nvSpPr>
        <p:spPr>
          <a:xfrm>
            <a:off x="6429375" y="1571625"/>
            <a:ext cx="292100" cy="268288"/>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8" name="Flussdiagramm: Verzögerung 7"/>
          <p:cNvSpPr/>
          <p:nvPr/>
        </p:nvSpPr>
        <p:spPr>
          <a:xfrm rot="16200000">
            <a:off x="6325394" y="1884362"/>
            <a:ext cx="500062"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9" name="Ellipse 8"/>
          <p:cNvSpPr/>
          <p:nvPr/>
        </p:nvSpPr>
        <p:spPr>
          <a:xfrm>
            <a:off x="6286500" y="4303713"/>
            <a:ext cx="292100" cy="268287"/>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0" name="Flussdiagramm: Verzögerung 9"/>
          <p:cNvSpPr/>
          <p:nvPr/>
        </p:nvSpPr>
        <p:spPr>
          <a:xfrm rot="16200000">
            <a:off x="6179344" y="4607719"/>
            <a:ext cx="500063"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1" name="Ellipse 10"/>
          <p:cNvSpPr/>
          <p:nvPr/>
        </p:nvSpPr>
        <p:spPr>
          <a:xfrm>
            <a:off x="2857500" y="2160588"/>
            <a:ext cx="292100" cy="268287"/>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2" name="Flussdiagramm: Verzögerung 11"/>
          <p:cNvSpPr/>
          <p:nvPr/>
        </p:nvSpPr>
        <p:spPr>
          <a:xfrm rot="16200000">
            <a:off x="2750344" y="2464594"/>
            <a:ext cx="500063"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3" name="Ellipse 12"/>
          <p:cNvSpPr/>
          <p:nvPr/>
        </p:nvSpPr>
        <p:spPr>
          <a:xfrm>
            <a:off x="1857375" y="4518025"/>
            <a:ext cx="292100" cy="268288"/>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4" name="Flussdiagramm: Verzögerung 13"/>
          <p:cNvSpPr/>
          <p:nvPr/>
        </p:nvSpPr>
        <p:spPr>
          <a:xfrm rot="16200000">
            <a:off x="1750220" y="4822031"/>
            <a:ext cx="500062"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5" name="Ellipse 14"/>
          <p:cNvSpPr/>
          <p:nvPr/>
        </p:nvSpPr>
        <p:spPr>
          <a:xfrm>
            <a:off x="2071688" y="4670425"/>
            <a:ext cx="292100" cy="268288"/>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6" name="Flussdiagramm: Verzögerung 15"/>
          <p:cNvSpPr/>
          <p:nvPr/>
        </p:nvSpPr>
        <p:spPr>
          <a:xfrm rot="16200000">
            <a:off x="1964532" y="4974431"/>
            <a:ext cx="500062"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7" name="Ellipse 16"/>
          <p:cNvSpPr/>
          <p:nvPr/>
        </p:nvSpPr>
        <p:spPr>
          <a:xfrm>
            <a:off x="2286000" y="4786313"/>
            <a:ext cx="292100" cy="268287"/>
          </a:xfrm>
          <a:prstGeom prst="ellipse">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8" name="Flussdiagramm: Verzögerung 17"/>
          <p:cNvSpPr/>
          <p:nvPr/>
        </p:nvSpPr>
        <p:spPr>
          <a:xfrm rot="16200000">
            <a:off x="2178844" y="5090319"/>
            <a:ext cx="500063" cy="428625"/>
          </a:xfrm>
          <a:prstGeom prst="flowChartDelay">
            <a:avLst/>
          </a:prstGeom>
          <a:solidFill>
            <a:srgbClr val="BFDADB"/>
          </a:solid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19" name="Abgerundete rechteckige Legende 18"/>
          <p:cNvSpPr/>
          <p:nvPr/>
        </p:nvSpPr>
        <p:spPr>
          <a:xfrm>
            <a:off x="7072313" y="1285875"/>
            <a:ext cx="1857375" cy="785813"/>
          </a:xfrm>
          <a:prstGeom prst="wedgeRoundRectCallout">
            <a:avLst>
              <a:gd name="adj1" fmla="val -54911"/>
              <a:gd name="adj2" fmla="val 21697"/>
              <a:gd name="adj3" fmla="val 16667"/>
            </a:avLst>
          </a:prstGeom>
          <a:noFill/>
          <a:ln w="158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0" name="Abgerundete rechteckige Legende 19"/>
          <p:cNvSpPr/>
          <p:nvPr/>
        </p:nvSpPr>
        <p:spPr>
          <a:xfrm>
            <a:off x="5715000" y="2857500"/>
            <a:ext cx="2286000" cy="1143000"/>
          </a:xfrm>
          <a:prstGeom prst="wedgeRoundRectCallout">
            <a:avLst>
              <a:gd name="adj1" fmla="val -21872"/>
              <a:gd name="adj2" fmla="val 60800"/>
              <a:gd name="adj3" fmla="val 16667"/>
            </a:avLst>
          </a:prstGeom>
          <a:noFill/>
          <a:ln w="158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1" name="Abgerundete rechteckige Legende 20"/>
          <p:cNvSpPr/>
          <p:nvPr/>
        </p:nvSpPr>
        <p:spPr>
          <a:xfrm>
            <a:off x="571500" y="1571625"/>
            <a:ext cx="1928813" cy="1071563"/>
          </a:xfrm>
          <a:prstGeom prst="wedgeRoundRectCallout">
            <a:avLst>
              <a:gd name="adj1" fmla="val 61452"/>
              <a:gd name="adj2" fmla="val 35298"/>
              <a:gd name="adj3" fmla="val 16667"/>
            </a:avLst>
          </a:prstGeom>
          <a:noFill/>
          <a:ln w="158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22" name="Abgerundete rechteckige Legende 21"/>
          <p:cNvSpPr/>
          <p:nvPr/>
        </p:nvSpPr>
        <p:spPr>
          <a:xfrm>
            <a:off x="3000375" y="5286375"/>
            <a:ext cx="2571750" cy="1143000"/>
          </a:xfrm>
          <a:prstGeom prst="wedgeRoundRectCallout">
            <a:avLst>
              <a:gd name="adj1" fmla="val -57404"/>
              <a:gd name="adj2" fmla="val -37240"/>
              <a:gd name="adj3" fmla="val 16667"/>
            </a:avLst>
          </a:prstGeom>
          <a:noFill/>
          <a:ln w="15875">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9237" name="Textfeld 22"/>
          <p:cNvSpPr txBox="1">
            <a:spLocks noChangeArrowheads="1"/>
          </p:cNvSpPr>
          <p:nvPr/>
        </p:nvSpPr>
        <p:spPr bwMode="auto">
          <a:xfrm>
            <a:off x="6072188" y="2357438"/>
            <a:ext cx="71913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100"/>
              <a:t>Superior</a:t>
            </a:r>
          </a:p>
        </p:txBody>
      </p:sp>
      <p:sp>
        <p:nvSpPr>
          <p:cNvPr id="9238" name="Textfeld 23"/>
          <p:cNvSpPr txBox="1">
            <a:spLocks noChangeArrowheads="1"/>
          </p:cNvSpPr>
          <p:nvPr/>
        </p:nvSpPr>
        <p:spPr bwMode="auto">
          <a:xfrm>
            <a:off x="6115050" y="5072063"/>
            <a:ext cx="547688"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100"/>
              <a:t>Client</a:t>
            </a:r>
          </a:p>
        </p:txBody>
      </p:sp>
      <p:sp>
        <p:nvSpPr>
          <p:cNvPr id="9239" name="Textfeld 24"/>
          <p:cNvSpPr txBox="1">
            <a:spLocks noChangeArrowheads="1"/>
          </p:cNvSpPr>
          <p:nvPr/>
        </p:nvSpPr>
        <p:spPr bwMode="auto">
          <a:xfrm>
            <a:off x="1714500" y="5572125"/>
            <a:ext cx="812800"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100"/>
              <a:t>Employee</a:t>
            </a:r>
          </a:p>
        </p:txBody>
      </p:sp>
      <p:sp>
        <p:nvSpPr>
          <p:cNvPr id="9240" name="Textfeld 25"/>
          <p:cNvSpPr txBox="1">
            <a:spLocks noChangeArrowheads="1"/>
          </p:cNvSpPr>
          <p:nvPr/>
        </p:nvSpPr>
        <p:spPr bwMode="auto">
          <a:xfrm>
            <a:off x="2357438" y="2928938"/>
            <a:ext cx="1595437"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100"/>
              <a:t>Personnel Department</a:t>
            </a:r>
          </a:p>
        </p:txBody>
      </p:sp>
      <p:sp>
        <p:nvSpPr>
          <p:cNvPr id="9241" name="Textfeld 26"/>
          <p:cNvSpPr txBox="1">
            <a:spLocks noChangeArrowheads="1"/>
          </p:cNvSpPr>
          <p:nvPr/>
        </p:nvSpPr>
        <p:spPr bwMode="auto">
          <a:xfrm>
            <a:off x="7072313" y="1347788"/>
            <a:ext cx="1857375"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r>
              <a:rPr lang="de-DE" altLang="de-DE" sz="1200" dirty="0" err="1"/>
              <a:t>You</a:t>
            </a:r>
            <a:r>
              <a:rPr lang="de-DE" altLang="de-DE" sz="1200" dirty="0"/>
              <a:t> </a:t>
            </a:r>
            <a:r>
              <a:rPr lang="de-DE" altLang="de-DE" sz="1200" dirty="0" err="1"/>
              <a:t>have</a:t>
            </a:r>
            <a:r>
              <a:rPr lang="de-DE" altLang="de-DE" sz="1200" dirty="0"/>
              <a:t> </a:t>
            </a:r>
            <a:r>
              <a:rPr lang="de-DE" altLang="de-DE" sz="1200" dirty="0" err="1"/>
              <a:t>to</a:t>
            </a:r>
            <a:r>
              <a:rPr lang="de-DE" altLang="de-DE" sz="1200" dirty="0"/>
              <a:t> </a:t>
            </a:r>
            <a:r>
              <a:rPr lang="de-DE" altLang="de-DE" sz="1200" dirty="0" err="1"/>
              <a:t>motivate</a:t>
            </a:r>
            <a:r>
              <a:rPr lang="de-DE" altLang="de-DE" sz="1200" dirty="0"/>
              <a:t> </a:t>
            </a:r>
            <a:r>
              <a:rPr lang="de-DE" altLang="de-DE" sz="1200" dirty="0" err="1"/>
              <a:t>people</a:t>
            </a:r>
            <a:r>
              <a:rPr lang="de-DE" altLang="de-DE" sz="1200" dirty="0"/>
              <a:t>, </a:t>
            </a:r>
            <a:r>
              <a:rPr lang="de-DE" altLang="de-DE" sz="1200" dirty="0" err="1"/>
              <a:t>assert</a:t>
            </a:r>
            <a:r>
              <a:rPr lang="de-DE" altLang="de-DE" sz="1200" dirty="0"/>
              <a:t> </a:t>
            </a:r>
            <a:r>
              <a:rPr lang="de-DE" altLang="de-DE" sz="1200" dirty="0" err="1"/>
              <a:t>yourself</a:t>
            </a:r>
            <a:r>
              <a:rPr lang="de-DE" altLang="de-DE" sz="1200" dirty="0"/>
              <a:t>!</a:t>
            </a:r>
          </a:p>
        </p:txBody>
      </p:sp>
      <p:sp>
        <p:nvSpPr>
          <p:cNvPr id="9242" name="Textfeld 27"/>
          <p:cNvSpPr txBox="1">
            <a:spLocks noChangeArrowheads="1"/>
          </p:cNvSpPr>
          <p:nvPr/>
        </p:nvSpPr>
        <p:spPr bwMode="auto">
          <a:xfrm>
            <a:off x="5786438" y="2928938"/>
            <a:ext cx="2143125" cy="91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r>
              <a:rPr lang="en-US" altLang="de-DE" sz="1200" dirty="0"/>
              <a:t>Bring your people on their toes! Or is "customer orientation" </a:t>
            </a:r>
            <a:r>
              <a:rPr lang="en-US" altLang="de-DE" sz="1200" dirty="0" smtClean="0"/>
              <a:t>a </a:t>
            </a:r>
            <a:r>
              <a:rPr lang="en-US" altLang="de-DE" sz="1200" dirty="0"/>
              <a:t>foreign word to you?</a:t>
            </a:r>
            <a:endParaRPr lang="de-DE" altLang="de-DE" sz="1200" dirty="0"/>
          </a:p>
        </p:txBody>
      </p:sp>
      <p:sp>
        <p:nvSpPr>
          <p:cNvPr id="9243" name="Textfeld 28"/>
          <p:cNvSpPr txBox="1">
            <a:spLocks noChangeArrowheads="1"/>
          </p:cNvSpPr>
          <p:nvPr/>
        </p:nvSpPr>
        <p:spPr bwMode="auto">
          <a:xfrm>
            <a:off x="3071813" y="5286375"/>
            <a:ext cx="2428875"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r>
              <a:rPr lang="de-DE" altLang="de-DE" sz="1200"/>
              <a:t>More tasks, less people …!?</a:t>
            </a:r>
          </a:p>
          <a:p>
            <a:pPr algn="ctr" eaLnBrk="1" hangingPunct="1"/>
            <a:r>
              <a:rPr lang="en-US" altLang="de-DE" sz="1200"/>
              <a:t>Make sure that we have sufficient resources! You are our representative for the top management!</a:t>
            </a:r>
          </a:p>
        </p:txBody>
      </p:sp>
      <p:sp>
        <p:nvSpPr>
          <p:cNvPr id="9244" name="Textfeld 29"/>
          <p:cNvSpPr txBox="1">
            <a:spLocks noChangeArrowheads="1"/>
          </p:cNvSpPr>
          <p:nvPr/>
        </p:nvSpPr>
        <p:spPr bwMode="auto">
          <a:xfrm>
            <a:off x="642938" y="1643063"/>
            <a:ext cx="1785937"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r>
              <a:rPr lang="de-DE" altLang="de-DE" sz="1200"/>
              <a:t>Be fair, open-minded, co-operative. Ask for feedback from your employees.</a:t>
            </a:r>
          </a:p>
        </p:txBody>
      </p:sp>
      <p:sp>
        <p:nvSpPr>
          <p:cNvPr id="31" name="Pfeil nach links 30"/>
          <p:cNvSpPr/>
          <p:nvPr/>
        </p:nvSpPr>
        <p:spPr>
          <a:xfrm rot="19523101">
            <a:off x="4902200" y="2332038"/>
            <a:ext cx="1071563" cy="493712"/>
          </a:xfrm>
          <a:prstGeom prst="leftArrow">
            <a:avLst/>
          </a:prstGeom>
          <a:no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2" name="Pfeil nach links 31"/>
          <p:cNvSpPr/>
          <p:nvPr/>
        </p:nvSpPr>
        <p:spPr>
          <a:xfrm rot="12650507">
            <a:off x="3446463" y="2528888"/>
            <a:ext cx="514350" cy="411162"/>
          </a:xfrm>
          <a:prstGeom prst="leftArrow">
            <a:avLst/>
          </a:prstGeom>
          <a:no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3" name="Pfeil nach links 32"/>
          <p:cNvSpPr/>
          <p:nvPr/>
        </p:nvSpPr>
        <p:spPr>
          <a:xfrm rot="1652264">
            <a:off x="5054600" y="4219575"/>
            <a:ext cx="1071563" cy="493713"/>
          </a:xfrm>
          <a:prstGeom prst="leftArrow">
            <a:avLst/>
          </a:prstGeom>
          <a:no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4" name="Pfeil nach links 33"/>
          <p:cNvSpPr/>
          <p:nvPr/>
        </p:nvSpPr>
        <p:spPr>
          <a:xfrm rot="8512995">
            <a:off x="2843213" y="4257675"/>
            <a:ext cx="1004887" cy="493713"/>
          </a:xfrm>
          <a:prstGeom prst="leftArrow">
            <a:avLst/>
          </a:prstGeom>
          <a:noFill/>
          <a:ln>
            <a:solidFill>
              <a:srgbClr val="77AEB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6" name="Bogen 35"/>
          <p:cNvSpPr/>
          <p:nvPr/>
        </p:nvSpPr>
        <p:spPr>
          <a:xfrm rot="19275441">
            <a:off x="4125913" y="2994025"/>
            <a:ext cx="439737" cy="333375"/>
          </a:xfrm>
          <a:prstGeom prst="arc">
            <a:avLst/>
          </a:prstGeom>
          <a:ln>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de-DE"/>
          </a:p>
        </p:txBody>
      </p:sp>
      <p:sp>
        <p:nvSpPr>
          <p:cNvPr id="37" name="Ellipse 36"/>
          <p:cNvSpPr/>
          <p:nvPr/>
        </p:nvSpPr>
        <p:spPr>
          <a:xfrm>
            <a:off x="4214813" y="2714625"/>
            <a:ext cx="71437" cy="142875"/>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
        <p:nvSpPr>
          <p:cNvPr id="38" name="Ellipse 37"/>
          <p:cNvSpPr/>
          <p:nvPr/>
        </p:nvSpPr>
        <p:spPr>
          <a:xfrm>
            <a:off x="4429125" y="2714625"/>
            <a:ext cx="71438" cy="142875"/>
          </a:xfrm>
          <a:prstGeom prst="ellipse">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Tree>
    <p:extLst>
      <p:ext uri="{BB962C8B-B14F-4D97-AF65-F5344CB8AC3E}">
        <p14:creationId xmlns:p14="http://schemas.microsoft.com/office/powerpoint/2010/main" val="15941659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9" descr="http://www.polytec-industrial.com/industrial_emc/upload/filecache/Fuehrungsrollen_580x40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176" y="2335213"/>
            <a:ext cx="2702074" cy="2749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Titel 1"/>
          <p:cNvSpPr>
            <a:spLocks noGrp="1"/>
          </p:cNvSpPr>
          <p:nvPr>
            <p:ph type="title"/>
          </p:nvPr>
        </p:nvSpPr>
        <p:spPr bwMode="auto">
          <a:xfrm>
            <a:off x="485775" y="475606"/>
            <a:ext cx="8515350" cy="108118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dirty="0" smtClean="0"/>
              <a:t/>
            </a:r>
            <a:br>
              <a:rPr lang="de-DE" altLang="de-DE" dirty="0" smtClean="0"/>
            </a:br>
            <a:r>
              <a:rPr lang="de-DE" altLang="de-DE" sz="2000" b="1" dirty="0" err="1" smtClean="0"/>
              <a:t>Employees</a:t>
            </a:r>
            <a:r>
              <a:rPr lang="de-DE" altLang="de-DE" sz="2000" b="1" dirty="0" smtClean="0"/>
              <a:t>‘ </a:t>
            </a:r>
            <a:r>
              <a:rPr lang="de-DE" altLang="de-DE" sz="2000" b="1" dirty="0" err="1" smtClean="0"/>
              <a:t>expectations</a:t>
            </a:r>
            <a:r>
              <a:rPr lang="de-DE" altLang="de-DE" sz="2000" b="1" dirty="0" smtClean="0"/>
              <a:t>: </a:t>
            </a:r>
            <a:r>
              <a:rPr lang="de-DE" altLang="de-DE" sz="2000" b="1" dirty="0" err="1" smtClean="0"/>
              <a:t>leaders</a:t>
            </a:r>
            <a:r>
              <a:rPr lang="de-DE" altLang="de-DE" sz="2000" b="1" dirty="0" smtClean="0"/>
              <a:t> </a:t>
            </a:r>
            <a:r>
              <a:rPr lang="de-DE" altLang="de-DE" sz="2000" b="1" dirty="0" err="1" smtClean="0"/>
              <a:t>duties</a:t>
            </a:r>
            <a:r>
              <a:rPr lang="de-DE" altLang="de-DE" sz="2000" b="1" dirty="0" smtClean="0"/>
              <a:t> </a:t>
            </a:r>
            <a:r>
              <a:rPr lang="de-DE" altLang="de-DE" sz="2000" b="1" dirty="0" err="1" smtClean="0"/>
              <a:t>and</a:t>
            </a:r>
            <a:r>
              <a:rPr lang="de-DE" altLang="de-DE" sz="2000" b="1" dirty="0" smtClean="0"/>
              <a:t> </a:t>
            </a:r>
            <a:r>
              <a:rPr lang="de-DE" altLang="de-DE" sz="2000" b="1" dirty="0" err="1" smtClean="0"/>
              <a:t>responsibilities</a:t>
            </a:r>
            <a:endParaRPr lang="de-DE" altLang="de-DE" sz="2000" b="1" dirty="0" smtClean="0"/>
          </a:p>
        </p:txBody>
      </p:sp>
      <p:sp>
        <p:nvSpPr>
          <p:cNvPr id="32772" name="Inhaltsplatzhalter 2"/>
          <p:cNvSpPr>
            <a:spLocks noGrp="1"/>
          </p:cNvSpPr>
          <p:nvPr>
            <p:ph idx="1"/>
          </p:nvPr>
        </p:nvSpPr>
        <p:spPr bwMode="auto">
          <a:xfrm>
            <a:off x="485775" y="1714500"/>
            <a:ext cx="8229600" cy="346348"/>
          </a:xfrm>
          <a:ln>
            <a:miter lim="800000"/>
            <a:headEnd/>
            <a:tailEnd/>
          </a:ln>
        </p:spPr>
        <p:txBody>
          <a:bodyPr vert="horz" wrap="square" lIns="91440" tIns="45720" rIns="91440" bIns="45720" numCol="1" anchor="t" anchorCtr="0" compatLnSpc="1">
            <a:prstTxWarp prst="textNoShape">
              <a:avLst/>
            </a:prstTxWarp>
          </a:bodyPr>
          <a:lstStyle/>
          <a:p>
            <a:pPr marL="0" indent="0">
              <a:buFont typeface="Wingdings" panose="05000000000000000000" pitchFamily="2" charset="2"/>
              <a:buNone/>
              <a:defRPr/>
            </a:pPr>
            <a:r>
              <a:rPr lang="en-US" sz="1800" dirty="0" smtClean="0"/>
              <a:t>An evaluation of coaching sessions show that in terms of employees and teams  a leader should …</a:t>
            </a:r>
          </a:p>
          <a:p>
            <a:pPr>
              <a:buFont typeface="Wingdings" panose="05000000000000000000" pitchFamily="2" charset="2"/>
              <a:buNone/>
              <a:defRPr/>
            </a:pPr>
            <a:endParaRPr lang="de-DE" sz="1800" dirty="0" smtClean="0"/>
          </a:p>
        </p:txBody>
      </p:sp>
      <p:sp>
        <p:nvSpPr>
          <p:cNvPr id="15365" name="Inhaltsplatzhalter 2"/>
          <p:cNvSpPr txBox="1">
            <a:spLocks/>
          </p:cNvSpPr>
          <p:nvPr/>
        </p:nvSpPr>
        <p:spPr bwMode="auto">
          <a:xfrm>
            <a:off x="500063" y="2420938"/>
            <a:ext cx="5080049" cy="3888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14000"/>
              </a:lnSpc>
              <a:spcAft>
                <a:spcPts val="800"/>
              </a:spcAft>
              <a:buClr>
                <a:srgbClr val="00A8B0"/>
              </a:buClr>
              <a:buSzPct val="90000"/>
              <a:buFont typeface="Wingdings" panose="05000000000000000000" pitchFamily="2" charset="2"/>
              <a:buChar char="§"/>
            </a:pPr>
            <a:r>
              <a:rPr lang="en-US" altLang="de-DE" dirty="0"/>
              <a:t>… </a:t>
            </a:r>
            <a:r>
              <a:rPr lang="en-US" altLang="de-DE" sz="1800" dirty="0"/>
              <a:t>be loyal to the </a:t>
            </a:r>
            <a:r>
              <a:rPr lang="en-US" altLang="de-DE" sz="1800" dirty="0" smtClean="0"/>
              <a:t>company/institution, </a:t>
            </a:r>
            <a:endParaRPr lang="en-US" altLang="de-DE" sz="1800" dirty="0"/>
          </a:p>
          <a:p>
            <a:pPr>
              <a:lnSpc>
                <a:spcPct val="114000"/>
              </a:lnSpc>
              <a:spcAft>
                <a:spcPts val="800"/>
              </a:spcAft>
              <a:buClr>
                <a:srgbClr val="00A8B0"/>
              </a:buClr>
              <a:buSzPct val="90000"/>
              <a:buFont typeface="Wingdings" panose="05000000000000000000" pitchFamily="2" charset="2"/>
              <a:buChar char="§"/>
            </a:pPr>
            <a:r>
              <a:rPr lang="en-US" altLang="de-DE" sz="1800" dirty="0"/>
              <a:t>… know the corporate objectives and can derive/define objectives for the own area of ​​responsibility, </a:t>
            </a:r>
          </a:p>
          <a:p>
            <a:pPr>
              <a:lnSpc>
                <a:spcPct val="114000"/>
              </a:lnSpc>
              <a:spcAft>
                <a:spcPts val="800"/>
              </a:spcAft>
              <a:buClr>
                <a:srgbClr val="00A8B0"/>
              </a:buClr>
              <a:buSzPct val="90000"/>
              <a:buFont typeface="Wingdings" panose="05000000000000000000" pitchFamily="2" charset="2"/>
              <a:buChar char="§"/>
            </a:pPr>
            <a:r>
              <a:rPr lang="en-US" altLang="de-DE" sz="1800" dirty="0"/>
              <a:t>… be able to develop adequate processes, </a:t>
            </a:r>
          </a:p>
          <a:p>
            <a:pPr>
              <a:lnSpc>
                <a:spcPct val="114000"/>
              </a:lnSpc>
              <a:spcAft>
                <a:spcPts val="800"/>
              </a:spcAft>
              <a:buClr>
                <a:srgbClr val="00A8B0"/>
              </a:buClr>
              <a:buSzPct val="90000"/>
              <a:buFont typeface="Wingdings" panose="05000000000000000000" pitchFamily="2" charset="2"/>
              <a:buChar char="§"/>
            </a:pPr>
            <a:r>
              <a:rPr lang="en-US" altLang="de-DE" sz="1800" dirty="0"/>
              <a:t>… act as model, </a:t>
            </a:r>
          </a:p>
          <a:p>
            <a:pPr>
              <a:lnSpc>
                <a:spcPct val="114000"/>
              </a:lnSpc>
              <a:spcAft>
                <a:spcPts val="800"/>
              </a:spcAft>
              <a:buClr>
                <a:srgbClr val="00A8B0"/>
              </a:buClr>
              <a:buSzPct val="90000"/>
              <a:buFont typeface="Wingdings" panose="05000000000000000000" pitchFamily="2" charset="2"/>
              <a:buChar char="§"/>
            </a:pPr>
            <a:r>
              <a:rPr lang="en-US" altLang="de-DE" sz="1800" dirty="0"/>
              <a:t>… have the ability of self-control and self-motivation</a:t>
            </a:r>
          </a:p>
          <a:p>
            <a:pPr>
              <a:lnSpc>
                <a:spcPct val="114000"/>
              </a:lnSpc>
              <a:spcAft>
                <a:spcPts val="800"/>
              </a:spcAft>
              <a:buClr>
                <a:srgbClr val="00A8B0"/>
              </a:buClr>
              <a:buSzPct val="90000"/>
              <a:buFont typeface="Wingdings" panose="05000000000000000000" pitchFamily="2" charset="2"/>
              <a:buChar char="§"/>
            </a:pPr>
            <a:r>
              <a:rPr lang="en-US" altLang="de-DE" sz="1800" dirty="0"/>
              <a:t>… be open for criticism, admit own faults and support a culture that can learn from mistakes,</a:t>
            </a:r>
          </a:p>
        </p:txBody>
      </p:sp>
      <p:sp>
        <p:nvSpPr>
          <p:cNvPr id="2" name="Rechteck 1"/>
          <p:cNvSpPr/>
          <p:nvPr/>
        </p:nvSpPr>
        <p:spPr>
          <a:xfrm>
            <a:off x="4594350" y="475606"/>
            <a:ext cx="269626" cy="461665"/>
          </a:xfrm>
          <a:prstGeom prst="rect">
            <a:avLst/>
          </a:prstGeom>
        </p:spPr>
        <p:txBody>
          <a:bodyPr wrap="none">
            <a:spAutoFit/>
          </a:bodyPr>
          <a:lstStyle/>
          <a:p>
            <a:r>
              <a:rPr lang="en-US" altLang="de-DE" dirty="0"/>
              <a:t>t</a:t>
            </a:r>
            <a:endParaRPr lang="de-DE" dirty="0"/>
          </a:p>
        </p:txBody>
      </p:sp>
    </p:spTree>
    <p:extLst>
      <p:ext uri="{BB962C8B-B14F-4D97-AF65-F5344CB8AC3E}">
        <p14:creationId xmlns:p14="http://schemas.microsoft.com/office/powerpoint/2010/main" val="32524015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Inhaltsplatzhalter 2"/>
          <p:cNvSpPr>
            <a:spLocks noGrp="1"/>
          </p:cNvSpPr>
          <p:nvPr>
            <p:ph idx="1"/>
          </p:nvPr>
        </p:nvSpPr>
        <p:spPr bwMode="auto">
          <a:xfrm>
            <a:off x="485774" y="1628800"/>
            <a:ext cx="8658225" cy="44973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have confidence in staff and know their abilities and potential, </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delegate tasks and responsibilities, </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address problems/conflicts and resolve them in a team, </a:t>
            </a:r>
          </a:p>
          <a:p>
            <a:pPr>
              <a:lnSpc>
                <a:spcPct val="114000"/>
              </a:lnSpc>
              <a:spcBef>
                <a:spcPct val="0"/>
              </a:spcBef>
              <a:spcAft>
                <a:spcPts val="800"/>
              </a:spcAft>
              <a:buClr>
                <a:srgbClr val="00A8B0"/>
              </a:buClr>
              <a:buFont typeface="Wingdings" panose="05000000000000000000" pitchFamily="2" charset="2"/>
              <a:buChar char="§"/>
            </a:pPr>
            <a:r>
              <a:rPr lang="de-DE" altLang="de-DE" sz="1800" dirty="0" smtClean="0"/>
              <a:t>… </a:t>
            </a:r>
            <a:r>
              <a:rPr lang="de-DE" altLang="de-DE" sz="1800" dirty="0" err="1" smtClean="0"/>
              <a:t>give</a:t>
            </a:r>
            <a:r>
              <a:rPr lang="de-DE" altLang="de-DE" sz="1800" dirty="0" smtClean="0"/>
              <a:t> </a:t>
            </a:r>
            <a:r>
              <a:rPr lang="de-DE" altLang="de-DE" sz="1800" dirty="0" err="1" smtClean="0"/>
              <a:t>appreciation</a:t>
            </a:r>
            <a:r>
              <a:rPr lang="de-DE" altLang="de-DE" sz="1800" dirty="0" smtClean="0"/>
              <a:t> </a:t>
            </a:r>
            <a:r>
              <a:rPr lang="de-DE" altLang="de-DE" sz="1800" dirty="0" err="1" smtClean="0"/>
              <a:t>and</a:t>
            </a:r>
            <a:r>
              <a:rPr lang="de-DE" altLang="de-DE" sz="1800" dirty="0" smtClean="0"/>
              <a:t> </a:t>
            </a:r>
            <a:r>
              <a:rPr lang="en-US" altLang="de-DE" sz="1800" dirty="0" smtClean="0"/>
              <a:t>constructive feedback in an authentic manner, </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focus more on strengths rather than weaknesses, </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have regular contact with employees,</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create a motivating atmosphere,</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encourage and challenge employees, </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know about team structures, team roles and team development processes,</a:t>
            </a:r>
          </a:p>
          <a:p>
            <a:pPr>
              <a:lnSpc>
                <a:spcPct val="114000"/>
              </a:lnSpc>
              <a:spcBef>
                <a:spcPct val="0"/>
              </a:spcBef>
              <a:spcAft>
                <a:spcPts val="800"/>
              </a:spcAft>
              <a:buClr>
                <a:srgbClr val="00A8B0"/>
              </a:buClr>
              <a:buFont typeface="Wingdings" panose="05000000000000000000" pitchFamily="2" charset="2"/>
              <a:buChar char="§"/>
            </a:pPr>
            <a:r>
              <a:rPr lang="en-US" altLang="de-DE" sz="1800" dirty="0" smtClean="0"/>
              <a:t>… know how to create and benefit from synergies within a team and how to manage conflicts.</a:t>
            </a:r>
            <a:endParaRPr lang="de-DE" altLang="de-DE" sz="1800" dirty="0" smtClean="0"/>
          </a:p>
        </p:txBody>
      </p:sp>
    </p:spTree>
    <p:extLst>
      <p:ext uri="{BB962C8B-B14F-4D97-AF65-F5344CB8AC3E}">
        <p14:creationId xmlns:p14="http://schemas.microsoft.com/office/powerpoint/2010/main" val="37991525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072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072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072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072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3072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3072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3072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nodeType="clickEffect">
                                  <p:stCondLst>
                                    <p:cond delay="0"/>
                                  </p:stCondLst>
                                  <p:childTnLst>
                                    <p:set>
                                      <p:cBhvr>
                                        <p:cTn id="42" dur="1" fill="hold">
                                          <p:stCondLst>
                                            <p:cond delay="0"/>
                                          </p:stCondLst>
                                        </p:cTn>
                                        <p:tgtEl>
                                          <p:spTgt spid="3072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lnSpc>
                <a:spcPct val="80000"/>
              </a:lnSpc>
            </a:pPr>
            <a:r>
              <a:rPr lang="de-DE" altLang="de-DE" sz="2800" b="1" dirty="0" smtClean="0"/>
              <a:t>Dilemmas in </a:t>
            </a:r>
            <a:r>
              <a:rPr lang="de-DE" altLang="de-DE" sz="2800" b="1" dirty="0" err="1" smtClean="0"/>
              <a:t>leadership</a:t>
            </a:r>
            <a:r>
              <a:rPr lang="de-DE" altLang="de-DE" sz="2800" b="1" dirty="0" smtClean="0"/>
              <a:t> </a:t>
            </a:r>
            <a:r>
              <a:rPr lang="de-DE" altLang="de-DE" sz="2800" b="1" dirty="0" err="1" smtClean="0"/>
              <a:t>roles</a:t>
            </a:r>
            <a:endParaRPr lang="de-DE" altLang="de-DE" sz="2800" b="1" dirty="0" smtClean="0"/>
          </a:p>
        </p:txBody>
      </p:sp>
      <p:sp>
        <p:nvSpPr>
          <p:cNvPr id="19460" name="Text Box 4"/>
          <p:cNvSpPr txBox="1">
            <a:spLocks noChangeArrowheads="1"/>
          </p:cNvSpPr>
          <p:nvPr/>
        </p:nvSpPr>
        <p:spPr bwMode="auto">
          <a:xfrm>
            <a:off x="611188" y="6553200"/>
            <a:ext cx="669766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pPr>
              <a:spcBef>
                <a:spcPct val="50000"/>
              </a:spcBef>
            </a:pPr>
            <a:r>
              <a:rPr lang="de-DE" altLang="de-DE" sz="1200" u="none" dirty="0" smtClean="0">
                <a:latin typeface="+mj-lt"/>
              </a:rPr>
              <a:t>Leadership</a:t>
            </a:r>
            <a:endParaRPr lang="de-DE" altLang="de-DE" sz="1200" u="none" dirty="0">
              <a:latin typeface="+mj-lt"/>
            </a:endParaRPr>
          </a:p>
        </p:txBody>
      </p:sp>
      <p:graphicFrame>
        <p:nvGraphicFramePr>
          <p:cNvPr id="156716" name="Group 44"/>
          <p:cNvGraphicFramePr>
            <a:graphicFrameLocks noGrp="1"/>
          </p:cNvGraphicFramePr>
          <p:nvPr>
            <p:ph idx="1"/>
            <p:extLst>
              <p:ext uri="{D42A27DB-BD31-4B8C-83A1-F6EECF244321}">
                <p14:modId xmlns:p14="http://schemas.microsoft.com/office/powerpoint/2010/main" val="388000630"/>
              </p:ext>
            </p:extLst>
          </p:nvPr>
        </p:nvGraphicFramePr>
        <p:xfrm>
          <a:off x="682625" y="1773238"/>
          <a:ext cx="8137525" cy="4440746"/>
        </p:xfrm>
        <a:graphic>
          <a:graphicData uri="http://schemas.openxmlformats.org/drawingml/2006/table">
            <a:tbl>
              <a:tblPr/>
              <a:tblGrid>
                <a:gridCol w="3313113">
                  <a:extLst>
                    <a:ext uri="{9D8B030D-6E8A-4147-A177-3AD203B41FA5}">
                      <a16:colId xmlns:a16="http://schemas.microsoft.com/office/drawing/2014/main" val="2451253638"/>
                    </a:ext>
                  </a:extLst>
                </a:gridCol>
                <a:gridCol w="1439862">
                  <a:extLst>
                    <a:ext uri="{9D8B030D-6E8A-4147-A177-3AD203B41FA5}">
                      <a16:colId xmlns:a16="http://schemas.microsoft.com/office/drawing/2014/main" val="64943627"/>
                    </a:ext>
                  </a:extLst>
                </a:gridCol>
                <a:gridCol w="3384550">
                  <a:extLst>
                    <a:ext uri="{9D8B030D-6E8A-4147-A177-3AD203B41FA5}">
                      <a16:colId xmlns:a16="http://schemas.microsoft.com/office/drawing/2014/main" val="119986631"/>
                    </a:ext>
                  </a:extLst>
                </a:gridCol>
              </a:tblGrid>
              <a:tr h="708025">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Equal</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treatment</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of</a:t>
                      </a:r>
                      <a:r>
                        <a:rPr kumimoji="0" lang="de-DE" altLang="de-DE" sz="1900" b="0" i="0" u="none" strike="noStrike" cap="none" normalizeH="0" baseline="0" dirty="0" smtClean="0">
                          <a:ln>
                            <a:noFill/>
                          </a:ln>
                          <a:solidFill>
                            <a:schemeClr val="tx1"/>
                          </a:solidFill>
                          <a:effectLst/>
                          <a:latin typeface="+mn-lt"/>
                        </a:rPr>
                        <a:t> all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Individuality</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and</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reflection</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of</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the</a:t>
                      </a:r>
                      <a:r>
                        <a:rPr kumimoji="0" lang="de-DE" altLang="de-DE" sz="1900" b="0" i="0" u="none" strike="noStrike" cap="none" normalizeH="0" baseline="0" dirty="0" smtClean="0">
                          <a:ln>
                            <a:noFill/>
                          </a:ln>
                          <a:solidFill>
                            <a:schemeClr val="tx1"/>
                          </a:solidFill>
                          <a:effectLst/>
                          <a:latin typeface="+mn-lt"/>
                        </a:rPr>
                        <a:t> individual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64113633"/>
                  </a:ext>
                </a:extLst>
              </a:tr>
              <a:tr h="70485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Distance</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from</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the</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employees</a:t>
                      </a:r>
                      <a:endParaRPr kumimoji="0" lang="de-DE" altLang="de-DE" sz="19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Closeness</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and</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warmth</a:t>
                      </a:r>
                      <a:endParaRPr kumimoji="0" lang="de-DE" altLang="de-DE" sz="19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1211209"/>
                  </a:ext>
                </a:extLst>
              </a:tr>
              <a:tr h="709613">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smtClean="0">
                          <a:ln>
                            <a:noFill/>
                          </a:ln>
                          <a:solidFill>
                            <a:schemeClr val="tx1"/>
                          </a:solidFill>
                          <a:effectLst/>
                          <a:latin typeface="+mn-lt"/>
                        </a:rPr>
                        <a:t>Control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dirty="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smtClean="0">
                          <a:ln>
                            <a:noFill/>
                          </a:ln>
                          <a:solidFill>
                            <a:schemeClr val="tx1"/>
                          </a:solidFill>
                          <a:effectLst/>
                          <a:latin typeface="+mn-lt"/>
                        </a:rPr>
                        <a:t>Trust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5098548"/>
                  </a:ext>
                </a:extLst>
              </a:tr>
              <a:tr h="708025">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Stability</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and</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security</a:t>
                      </a:r>
                      <a:endParaRPr kumimoji="0" lang="de-DE" altLang="de-DE" sz="19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dirty="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smtClean="0">
                          <a:ln>
                            <a:noFill/>
                          </a:ln>
                          <a:solidFill>
                            <a:schemeClr val="tx1"/>
                          </a:solidFill>
                          <a:effectLst/>
                          <a:latin typeface="+mn-lt"/>
                        </a:rPr>
                        <a:t>Innovation </a:t>
                      </a:r>
                      <a:r>
                        <a:rPr kumimoji="0" lang="de-DE" altLang="de-DE" sz="1900" b="0" i="0" u="none" strike="noStrike" cap="none" normalizeH="0" baseline="0" dirty="0" err="1" smtClean="0">
                          <a:ln>
                            <a:noFill/>
                          </a:ln>
                          <a:solidFill>
                            <a:schemeClr val="tx1"/>
                          </a:solidFill>
                          <a:effectLst/>
                          <a:latin typeface="+mn-lt"/>
                        </a:rPr>
                        <a:t>and</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change</a:t>
                      </a:r>
                      <a:endParaRPr kumimoji="0" lang="de-DE" altLang="de-DE" sz="19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99910184"/>
                  </a:ext>
                </a:extLst>
              </a:tr>
              <a:tr h="70485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Competition</a:t>
                      </a:r>
                      <a:endParaRPr kumimoji="0" lang="de-DE" altLang="de-DE" sz="19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Cooperation</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and</a:t>
                      </a:r>
                      <a:r>
                        <a:rPr kumimoji="0" lang="de-DE" altLang="de-DE" sz="1900" b="0" i="0" u="none" strike="noStrike" cap="none" normalizeH="0" baseline="0" dirty="0" smtClean="0">
                          <a:ln>
                            <a:noFill/>
                          </a:ln>
                          <a:solidFill>
                            <a:schemeClr val="tx1"/>
                          </a:solidFill>
                          <a:effectLst/>
                          <a:latin typeface="+mn-lt"/>
                        </a:rPr>
                        <a:t> </a:t>
                      </a:r>
                      <a:r>
                        <a:rPr kumimoji="0" lang="de-DE" altLang="de-DE" sz="1900" b="0" i="0" u="none" strike="noStrike" cap="none" normalizeH="0" baseline="0" dirty="0" err="1" smtClean="0">
                          <a:ln>
                            <a:noFill/>
                          </a:ln>
                          <a:solidFill>
                            <a:schemeClr val="tx1"/>
                          </a:solidFill>
                          <a:effectLst/>
                          <a:latin typeface="+mn-lt"/>
                        </a:rPr>
                        <a:t>harmony</a:t>
                      </a:r>
                      <a:endParaRPr kumimoji="0" lang="de-DE" altLang="de-DE" sz="19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0458352"/>
                  </a:ext>
                </a:extLst>
              </a:tr>
              <a:tr h="708025">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err="1" smtClean="0">
                          <a:ln>
                            <a:noFill/>
                          </a:ln>
                          <a:solidFill>
                            <a:schemeClr val="tx1"/>
                          </a:solidFill>
                          <a:effectLst/>
                          <a:latin typeface="+mn-lt"/>
                        </a:rPr>
                        <a:t>Self-orientation</a:t>
                      </a:r>
                      <a:endParaRPr kumimoji="0" lang="de-DE" altLang="de-DE" sz="19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900" b="0" i="0" u="none" strike="noStrike" cap="none" normalizeH="0" baseline="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40000"/>
                        </a:lnSpc>
                        <a:spcBef>
                          <a:spcPct val="20000"/>
                        </a:spcBef>
                        <a:spcAft>
                          <a:spcPct val="0"/>
                        </a:spcAft>
                        <a:buClr>
                          <a:srgbClr val="C00073"/>
                        </a:buClr>
                        <a:buSzTx/>
                        <a:buFont typeface="Wingdings" panose="05000000000000000000" pitchFamily="2" charset="2"/>
                        <a:buNone/>
                        <a:tabLst/>
                      </a:pPr>
                      <a:r>
                        <a:rPr kumimoji="0" lang="de-DE" altLang="de-DE" sz="1900" b="0" i="0" u="none" strike="noStrike" cap="none" normalizeH="0" baseline="0" dirty="0" smtClean="0">
                          <a:ln>
                            <a:noFill/>
                          </a:ln>
                          <a:solidFill>
                            <a:schemeClr val="tx1"/>
                          </a:solidFill>
                          <a:effectLst/>
                          <a:latin typeface="+mn-lt"/>
                        </a:rPr>
                        <a:t>Team </a:t>
                      </a:r>
                      <a:r>
                        <a:rPr kumimoji="0" lang="de-DE" altLang="de-DE" sz="1900" b="0" i="0" u="none" strike="noStrike" cap="none" normalizeH="0" baseline="0" dirty="0" err="1" smtClean="0">
                          <a:ln>
                            <a:noFill/>
                          </a:ln>
                          <a:solidFill>
                            <a:schemeClr val="tx1"/>
                          </a:solidFill>
                          <a:effectLst/>
                          <a:latin typeface="+mn-lt"/>
                        </a:rPr>
                        <a:t>orientation</a:t>
                      </a:r>
                      <a:endParaRPr kumimoji="0" lang="de-DE" altLang="de-DE" sz="19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48932802"/>
                  </a:ext>
                </a:extLst>
              </a:tr>
            </a:tbl>
          </a:graphicData>
        </a:graphic>
      </p:graphicFrame>
      <p:sp>
        <p:nvSpPr>
          <p:cNvPr id="19491" name="AutoShape 45"/>
          <p:cNvSpPr>
            <a:spLocks noChangeArrowheads="1"/>
          </p:cNvSpPr>
          <p:nvPr/>
        </p:nvSpPr>
        <p:spPr bwMode="auto">
          <a:xfrm>
            <a:off x="4284663" y="1916113"/>
            <a:ext cx="925512" cy="414337"/>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19492" name="AutoShape 46"/>
          <p:cNvSpPr>
            <a:spLocks noChangeArrowheads="1"/>
          </p:cNvSpPr>
          <p:nvPr/>
        </p:nvSpPr>
        <p:spPr bwMode="auto">
          <a:xfrm>
            <a:off x="4284663" y="2565400"/>
            <a:ext cx="925512" cy="414338"/>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19493" name="AutoShape 47"/>
          <p:cNvSpPr>
            <a:spLocks noChangeArrowheads="1"/>
          </p:cNvSpPr>
          <p:nvPr/>
        </p:nvSpPr>
        <p:spPr bwMode="auto">
          <a:xfrm>
            <a:off x="4284663" y="3284538"/>
            <a:ext cx="925512" cy="414337"/>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19494" name="AutoShape 48"/>
          <p:cNvSpPr>
            <a:spLocks noChangeArrowheads="1"/>
          </p:cNvSpPr>
          <p:nvPr/>
        </p:nvSpPr>
        <p:spPr bwMode="auto">
          <a:xfrm>
            <a:off x="4284663" y="4005263"/>
            <a:ext cx="925512" cy="414337"/>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19495" name="AutoShape 49"/>
          <p:cNvSpPr>
            <a:spLocks noChangeArrowheads="1"/>
          </p:cNvSpPr>
          <p:nvPr/>
        </p:nvSpPr>
        <p:spPr bwMode="auto">
          <a:xfrm>
            <a:off x="4284663" y="4724400"/>
            <a:ext cx="925512" cy="414338"/>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19496" name="AutoShape 50"/>
          <p:cNvSpPr>
            <a:spLocks noChangeArrowheads="1"/>
          </p:cNvSpPr>
          <p:nvPr/>
        </p:nvSpPr>
        <p:spPr bwMode="auto">
          <a:xfrm>
            <a:off x="4284663" y="5445125"/>
            <a:ext cx="925512" cy="414338"/>
          </a:xfrm>
          <a:prstGeom prst="leftRightArrow">
            <a:avLst>
              <a:gd name="adj1" fmla="val 50000"/>
              <a:gd name="adj2" fmla="val 446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Tree>
    <p:extLst>
      <p:ext uri="{BB962C8B-B14F-4D97-AF65-F5344CB8AC3E}">
        <p14:creationId xmlns:p14="http://schemas.microsoft.com/office/powerpoint/2010/main" val="35878585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Foliennummernplatzhalter 3"/>
          <p:cNvSpPr>
            <a:spLocks noGrp="1"/>
          </p:cNvSpPr>
          <p:nvPr>
            <p:ph type="sldNum" sz="quarter" idx="10"/>
          </p:nvPr>
        </p:nvSpPr>
        <p:spPr/>
        <p:txBody>
          <a:bodyPr/>
          <a:lstStyle/>
          <a:p>
            <a:pPr>
              <a:defRPr/>
            </a:pPr>
            <a:endParaRPr lang="de-DE" altLang="de-DE" dirty="0"/>
          </a:p>
        </p:txBody>
      </p:sp>
      <p:sp>
        <p:nvSpPr>
          <p:cNvPr id="24579" name="Rectangle 2"/>
          <p:cNvSpPr>
            <a:spLocks noGrp="1" noChangeArrowheads="1"/>
          </p:cNvSpPr>
          <p:nvPr>
            <p:ph type="title"/>
          </p:nvPr>
        </p:nvSpPr>
        <p:spPr/>
        <p:txBody>
          <a:bodyPr/>
          <a:lstStyle/>
          <a:p>
            <a:pPr eaLnBrk="1" hangingPunct="1"/>
            <a:r>
              <a:rPr lang="de-DE" altLang="de-DE" sz="2800" b="1" dirty="0" err="1" smtClean="0"/>
              <a:t>Characteristics</a:t>
            </a:r>
            <a:r>
              <a:rPr lang="de-DE" altLang="de-DE" sz="2800" b="1" dirty="0" smtClean="0"/>
              <a:t> </a:t>
            </a:r>
            <a:r>
              <a:rPr lang="de-DE" altLang="de-DE" sz="2800" b="1" dirty="0" err="1" smtClean="0"/>
              <a:t>of</a:t>
            </a:r>
            <a:r>
              <a:rPr lang="de-DE" altLang="de-DE" sz="2800" b="1" dirty="0" smtClean="0"/>
              <a:t> </a:t>
            </a:r>
            <a:r>
              <a:rPr lang="de-DE" altLang="de-DE" sz="2800" b="1" dirty="0" err="1" smtClean="0"/>
              <a:t>leadership</a:t>
            </a:r>
            <a:r>
              <a:rPr lang="de-DE" altLang="de-DE" sz="2800" b="1" dirty="0" smtClean="0"/>
              <a:t> </a:t>
            </a:r>
            <a:br>
              <a:rPr lang="de-DE" altLang="de-DE" sz="2800" b="1" dirty="0" smtClean="0"/>
            </a:br>
            <a:r>
              <a:rPr lang="de-DE" altLang="de-DE" sz="2800" b="1" dirty="0" err="1" smtClean="0"/>
              <a:t>according</a:t>
            </a:r>
            <a:r>
              <a:rPr lang="de-DE" altLang="de-DE" sz="2800" b="1" dirty="0" smtClean="0"/>
              <a:t> </a:t>
            </a:r>
            <a:r>
              <a:rPr lang="de-DE" altLang="de-DE" sz="2800" b="1" dirty="0" err="1" smtClean="0"/>
              <a:t>to</a:t>
            </a:r>
            <a:r>
              <a:rPr lang="de-DE" altLang="de-DE" sz="2800" b="1" dirty="0" smtClean="0"/>
              <a:t> </a:t>
            </a:r>
            <a:r>
              <a:rPr lang="de-DE" altLang="de-DE" sz="2800" b="1" dirty="0" err="1" smtClean="0"/>
              <a:t>gender</a:t>
            </a:r>
            <a:endParaRPr lang="de-DE" altLang="de-DE" sz="2800" dirty="0" smtClean="0"/>
          </a:p>
        </p:txBody>
      </p:sp>
      <p:sp>
        <p:nvSpPr>
          <p:cNvPr id="24580" name="Text Box 3"/>
          <p:cNvSpPr txBox="1">
            <a:spLocks noChangeArrowheads="1"/>
          </p:cNvSpPr>
          <p:nvPr/>
        </p:nvSpPr>
        <p:spPr bwMode="auto">
          <a:xfrm>
            <a:off x="611188" y="6553200"/>
            <a:ext cx="669766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pPr>
              <a:spcBef>
                <a:spcPct val="50000"/>
              </a:spcBef>
            </a:pPr>
            <a:r>
              <a:rPr lang="de-DE" altLang="de-DE" sz="1200" u="none" dirty="0" smtClean="0">
                <a:latin typeface="+mj-lt"/>
              </a:rPr>
              <a:t>Leadership</a:t>
            </a:r>
            <a:endParaRPr lang="de-DE" altLang="de-DE" sz="1200" u="none" dirty="0">
              <a:latin typeface="+mj-lt"/>
            </a:endParaRPr>
          </a:p>
        </p:txBody>
      </p:sp>
      <p:graphicFrame>
        <p:nvGraphicFramePr>
          <p:cNvPr id="176132" name="Group 4"/>
          <p:cNvGraphicFramePr>
            <a:graphicFrameLocks noGrp="1"/>
          </p:cNvGraphicFramePr>
          <p:nvPr>
            <p:ph idx="1"/>
            <p:extLst>
              <p:ext uri="{D42A27DB-BD31-4B8C-83A1-F6EECF244321}">
                <p14:modId xmlns:p14="http://schemas.microsoft.com/office/powerpoint/2010/main" val="3552016655"/>
              </p:ext>
            </p:extLst>
          </p:nvPr>
        </p:nvGraphicFramePr>
        <p:xfrm>
          <a:off x="682625" y="1700213"/>
          <a:ext cx="8137525" cy="4537076"/>
        </p:xfrm>
        <a:graphic>
          <a:graphicData uri="http://schemas.openxmlformats.org/drawingml/2006/table">
            <a:tbl>
              <a:tblPr/>
              <a:tblGrid>
                <a:gridCol w="4068763">
                  <a:extLst>
                    <a:ext uri="{9D8B030D-6E8A-4147-A177-3AD203B41FA5}">
                      <a16:colId xmlns:a16="http://schemas.microsoft.com/office/drawing/2014/main" val="2374318607"/>
                    </a:ext>
                  </a:extLst>
                </a:gridCol>
                <a:gridCol w="4068762">
                  <a:extLst>
                    <a:ext uri="{9D8B030D-6E8A-4147-A177-3AD203B41FA5}">
                      <a16:colId xmlns:a16="http://schemas.microsoft.com/office/drawing/2014/main" val="2522722088"/>
                    </a:ext>
                  </a:extLst>
                </a:gridCol>
              </a:tblGrid>
              <a:tr h="41275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ctr"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2000" b="1" i="0" u="none" strike="noStrike" cap="none" normalizeH="0" baseline="0" dirty="0" smtClean="0">
                          <a:ln>
                            <a:noFill/>
                          </a:ln>
                          <a:solidFill>
                            <a:schemeClr val="tx1"/>
                          </a:solidFill>
                          <a:effectLst/>
                          <a:latin typeface="TheSans 5" charset="0"/>
                        </a:rPr>
                        <a:t>Women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ctr"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2000" b="1" i="0" u="none" strike="noStrike" cap="none" normalizeH="0" baseline="0" dirty="0" err="1" smtClean="0">
                          <a:ln>
                            <a:noFill/>
                          </a:ln>
                          <a:solidFill>
                            <a:schemeClr val="tx1"/>
                          </a:solidFill>
                          <a:effectLst/>
                          <a:latin typeface="TheSans 5" charset="0"/>
                        </a:rPr>
                        <a:t>Men</a:t>
                      </a:r>
                      <a:endParaRPr kumimoji="0" lang="de-DE" altLang="de-DE" sz="2000" b="1" i="0" u="none" strike="noStrike" cap="none" normalizeH="0" baseline="0" dirty="0" smtClean="0">
                        <a:ln>
                          <a:noFill/>
                        </a:ln>
                        <a:solidFill>
                          <a:schemeClr val="tx1"/>
                        </a:solidFill>
                        <a:effectLst/>
                        <a:latin typeface="TheSans 5"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8327342"/>
                  </a:ext>
                </a:extLst>
              </a:tr>
              <a:tr h="414338">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Social</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competence</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Assertiveness</a:t>
                      </a: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44329825"/>
                  </a:ext>
                </a:extLst>
              </a:tr>
              <a:tr h="441325">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Holistic</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thinking</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Well-</a:t>
                      </a:r>
                      <a:r>
                        <a:rPr kumimoji="0" lang="de-DE" altLang="de-DE" sz="1800" b="0" i="0" u="none" strike="noStrike" cap="none" normalizeH="0" baseline="0" dirty="0" err="1" smtClean="0">
                          <a:ln>
                            <a:noFill/>
                          </a:ln>
                          <a:solidFill>
                            <a:schemeClr val="tx1"/>
                          </a:solidFill>
                          <a:effectLst/>
                          <a:latin typeface="+mn-lt"/>
                        </a:rPr>
                        <a:t>structured</a:t>
                      </a: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43054861"/>
                  </a:ext>
                </a:extLst>
              </a:tr>
              <a:tr h="38100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Problem-</a:t>
                      </a:r>
                      <a:r>
                        <a:rPr kumimoji="0" lang="de-DE" altLang="de-DE" sz="1800" b="0" i="0" u="none" strike="noStrike" cap="none" normalizeH="0" baseline="0" dirty="0" err="1" smtClean="0">
                          <a:ln>
                            <a:noFill/>
                          </a:ln>
                          <a:solidFill>
                            <a:schemeClr val="tx1"/>
                          </a:solidFill>
                          <a:effectLst/>
                          <a:latin typeface="+mn-lt"/>
                        </a:rPr>
                        <a:t>solving</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competence</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Decision-making</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skills</a:t>
                      </a: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2396511"/>
                  </a:ext>
                </a:extLst>
              </a:tr>
              <a:tr h="415925">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Organisational </a:t>
                      </a:r>
                      <a:r>
                        <a:rPr kumimoji="0" lang="de-DE" altLang="de-DE" sz="1800" b="0" i="0" u="none" strike="noStrike" cap="none" normalizeH="0" baseline="0" dirty="0" err="1" smtClean="0">
                          <a:ln>
                            <a:noFill/>
                          </a:ln>
                          <a:solidFill>
                            <a:schemeClr val="tx1"/>
                          </a:solidFill>
                          <a:effectLst/>
                          <a:latin typeface="+mn-lt"/>
                        </a:rPr>
                        <a:t>talent</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Stress </a:t>
                      </a:r>
                      <a:r>
                        <a:rPr kumimoji="0" lang="de-DE" altLang="de-DE" sz="1800" b="0" i="0" u="none" strike="noStrike" cap="none" normalizeH="0" baseline="0" dirty="0" err="1" smtClean="0">
                          <a:ln>
                            <a:noFill/>
                          </a:ln>
                          <a:solidFill>
                            <a:schemeClr val="tx1"/>
                          </a:solidFill>
                          <a:effectLst/>
                          <a:latin typeface="+mn-lt"/>
                        </a:rPr>
                        <a:t>resistant</a:t>
                      </a: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4485962"/>
                  </a:ext>
                </a:extLst>
              </a:tr>
              <a:tr h="66675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Employee</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orientation</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Task </a:t>
                      </a:r>
                      <a:r>
                        <a:rPr kumimoji="0" lang="de-DE" altLang="de-DE" sz="1800" b="0" i="0" u="none" strike="noStrike" cap="none" normalizeH="0" baseline="0" dirty="0" err="1" smtClean="0">
                          <a:ln>
                            <a:noFill/>
                          </a:ln>
                          <a:solidFill>
                            <a:schemeClr val="tx1"/>
                          </a:solidFill>
                          <a:effectLst/>
                          <a:latin typeface="+mn-lt"/>
                        </a:rPr>
                        <a:t>and</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competition</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orientation</a:t>
                      </a: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70338815"/>
                  </a:ext>
                </a:extLst>
              </a:tr>
              <a:tr h="725488">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Less</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hierarchy</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and</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status</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orientation</a:t>
                      </a:r>
                      <a:endParaRPr kumimoji="0" lang="de-DE" altLang="de-DE" sz="1800" b="0" i="0" u="none" strike="noStrike" cap="none" normalizeH="0" baseline="0" dirty="0" smtClean="0">
                        <a:ln>
                          <a:noFill/>
                        </a:ln>
                        <a:solidFill>
                          <a:schemeClr val="tx1"/>
                        </a:solidFill>
                        <a:effectLst/>
                        <a:latin typeface="+mn-lt"/>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err="1" smtClean="0">
                          <a:ln>
                            <a:noFill/>
                          </a:ln>
                          <a:solidFill>
                            <a:schemeClr val="tx1"/>
                          </a:solidFill>
                          <a:effectLst/>
                          <a:latin typeface="+mn-lt"/>
                        </a:rPr>
                        <a:t>Hierarchy</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and</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status</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orientation</a:t>
                      </a:r>
                      <a:endParaRPr kumimoji="0" lang="de-DE" altLang="de-DE" sz="1800" b="0" i="0" u="none" strike="noStrike" cap="none" normalizeH="0" baseline="0" dirty="0" smtClean="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endParaRPr kumimoji="0" lang="de-DE" altLang="de-DE" sz="1800" b="0" i="0" u="none" strike="noStrike" cap="none" normalizeH="0" baseline="0" dirty="0" smtClean="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1962245"/>
                  </a:ext>
                </a:extLst>
              </a:tr>
              <a:tr h="1079500">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More </a:t>
                      </a:r>
                      <a:r>
                        <a:rPr kumimoji="0" lang="de-DE" altLang="de-DE" sz="1800" b="0" i="0" u="none" strike="noStrike" cap="none" normalizeH="0" baseline="0" dirty="0" err="1" smtClean="0">
                          <a:ln>
                            <a:noFill/>
                          </a:ln>
                          <a:solidFill>
                            <a:schemeClr val="tx1"/>
                          </a:solidFill>
                          <a:effectLst/>
                          <a:latin typeface="+mn-lt"/>
                        </a:rPr>
                        <a:t>tendancy</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towards</a:t>
                      </a:r>
                      <a:endParaRPr kumimoji="0" lang="de-DE" altLang="de-DE" sz="1800" b="0" i="0" u="none" strike="noStrike" cap="none" normalizeH="0" baseline="0" dirty="0" smtClean="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participative</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relationship-oriented</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leadership</a:t>
                      </a:r>
                      <a:r>
                        <a:rPr kumimoji="0" lang="de-DE" altLang="de-DE" sz="1800" b="0" i="0" u="none" strike="noStrike" cap="none" normalizeH="0" baseline="0" dirty="0" smtClean="0">
                          <a:ln>
                            <a:noFill/>
                          </a:ln>
                          <a:solidFill>
                            <a:schemeClr val="tx1"/>
                          </a:solidFill>
                          <a:effectLst/>
                          <a:latin typeface="+mn-lt"/>
                        </a:rPr>
                        <a:t> style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rgbClr val="C00073"/>
                        </a:buClr>
                        <a:buFont typeface="Wingdings" panose="05000000000000000000" pitchFamily="2" charset="2"/>
                        <a:defRPr sz="2000">
                          <a:solidFill>
                            <a:schemeClr val="tx1"/>
                          </a:solidFill>
                          <a:latin typeface="TheSans 5" charset="0"/>
                        </a:defRPr>
                      </a:lvl1pPr>
                      <a:lvl2pPr>
                        <a:spcBef>
                          <a:spcPct val="20000"/>
                        </a:spcBef>
                        <a:buClr>
                          <a:schemeClr val="bg2"/>
                        </a:buClr>
                        <a:buFont typeface="Wingdings" panose="05000000000000000000" pitchFamily="2" charset="2"/>
                        <a:defRPr sz="2000">
                          <a:solidFill>
                            <a:schemeClr val="tx1"/>
                          </a:solidFill>
                          <a:latin typeface="TheSans 5" charset="0"/>
                        </a:defRPr>
                      </a:lvl2pPr>
                      <a:lvl3pPr marL="1081088">
                        <a:spcBef>
                          <a:spcPct val="20000"/>
                        </a:spcBef>
                        <a:buClr>
                          <a:schemeClr val="bg2"/>
                        </a:buClr>
                        <a:buFont typeface="Wingdings" panose="05000000000000000000" pitchFamily="2" charset="2"/>
                        <a:defRPr sz="2000">
                          <a:solidFill>
                            <a:schemeClr val="tx1"/>
                          </a:solidFill>
                          <a:latin typeface="TheSans 5" charset="0"/>
                        </a:defRPr>
                      </a:lvl3pPr>
                      <a:lvl4pPr marL="1881188">
                        <a:spcBef>
                          <a:spcPct val="20000"/>
                        </a:spcBef>
                        <a:buClr>
                          <a:srgbClr val="C00073"/>
                        </a:buClr>
                        <a:buFont typeface="Wingdings" panose="05000000000000000000" pitchFamily="2" charset="2"/>
                        <a:defRPr sz="2000">
                          <a:solidFill>
                            <a:schemeClr val="tx1"/>
                          </a:solidFill>
                          <a:latin typeface="TheSans 5" charset="0"/>
                        </a:defRPr>
                      </a:lvl4pPr>
                      <a:lvl5pPr marL="2289175">
                        <a:spcBef>
                          <a:spcPct val="20000"/>
                        </a:spcBef>
                        <a:buClr>
                          <a:schemeClr val="bg2"/>
                        </a:buClr>
                        <a:buFont typeface="Wingdings" panose="05000000000000000000" pitchFamily="2" charset="2"/>
                        <a:defRPr sz="2000">
                          <a:solidFill>
                            <a:schemeClr val="tx1"/>
                          </a:solidFill>
                          <a:latin typeface="TheSans 5" charset="0"/>
                        </a:defRPr>
                      </a:lvl5pPr>
                      <a:lvl6pPr marL="27463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6pPr>
                      <a:lvl7pPr marL="32035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7pPr>
                      <a:lvl8pPr marL="36607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8pPr>
                      <a:lvl9pPr marL="4117975" fontAlgn="base">
                        <a:spcBef>
                          <a:spcPct val="20000"/>
                        </a:spcBef>
                        <a:spcAft>
                          <a:spcPct val="0"/>
                        </a:spcAft>
                        <a:buClr>
                          <a:schemeClr val="bg2"/>
                        </a:buClr>
                        <a:buFont typeface="Wingdings" panose="05000000000000000000" pitchFamily="2" charset="2"/>
                        <a:defRPr sz="2000">
                          <a:solidFill>
                            <a:schemeClr val="tx1"/>
                          </a:solidFill>
                          <a:latin typeface="TheSans 5" charset="0"/>
                        </a:defRPr>
                      </a:lvl9pPr>
                    </a:lstStyle>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More </a:t>
                      </a:r>
                      <a:r>
                        <a:rPr kumimoji="0" lang="de-DE" altLang="de-DE" sz="1800" b="0" i="0" u="none" strike="noStrike" cap="none" normalizeH="0" baseline="0" dirty="0" err="1" smtClean="0">
                          <a:ln>
                            <a:noFill/>
                          </a:ln>
                          <a:solidFill>
                            <a:schemeClr val="tx1"/>
                          </a:solidFill>
                          <a:effectLst/>
                          <a:latin typeface="+mn-lt"/>
                        </a:rPr>
                        <a:t>tendancy</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towards</a:t>
                      </a:r>
                      <a:endParaRPr kumimoji="0" lang="de-DE" altLang="de-DE" sz="1800" b="0" i="0" u="none" strike="noStrike" cap="none" normalizeH="0" baseline="0" dirty="0" smtClean="0">
                        <a:ln>
                          <a:noFill/>
                        </a:ln>
                        <a:solidFill>
                          <a:schemeClr val="tx1"/>
                        </a:solidFill>
                        <a:effectLst/>
                        <a:latin typeface="+mn-lt"/>
                      </a:endParaRPr>
                    </a:p>
                    <a:p>
                      <a:pPr marL="0" marR="0" lvl="0" indent="0" algn="l" defTabSz="914400" rtl="0" eaLnBrk="1" fontAlgn="base" latinLnBrk="0" hangingPunct="1">
                        <a:lnSpc>
                          <a:spcPct val="100000"/>
                        </a:lnSpc>
                        <a:spcBef>
                          <a:spcPct val="20000"/>
                        </a:spcBef>
                        <a:spcAft>
                          <a:spcPct val="0"/>
                        </a:spcAft>
                        <a:buClr>
                          <a:srgbClr val="C00073"/>
                        </a:buClr>
                        <a:buSzTx/>
                        <a:buFont typeface="Wingdings" panose="05000000000000000000" pitchFamily="2" charset="2"/>
                        <a:buNone/>
                        <a:tabLst/>
                      </a:pP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autocratic</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factual-oriented</a:t>
                      </a:r>
                      <a:r>
                        <a:rPr kumimoji="0" lang="de-DE" altLang="de-DE" sz="1800" b="0" i="0" u="none" strike="noStrike" cap="none" normalizeH="0" baseline="0" dirty="0" smtClean="0">
                          <a:ln>
                            <a:noFill/>
                          </a:ln>
                          <a:solidFill>
                            <a:schemeClr val="tx1"/>
                          </a:solidFill>
                          <a:effectLst/>
                          <a:latin typeface="+mn-lt"/>
                        </a:rPr>
                        <a:t> </a:t>
                      </a:r>
                      <a:r>
                        <a:rPr kumimoji="0" lang="de-DE" altLang="de-DE" sz="1800" b="0" i="0" u="none" strike="noStrike" cap="none" normalizeH="0" baseline="0" dirty="0" err="1" smtClean="0">
                          <a:ln>
                            <a:noFill/>
                          </a:ln>
                          <a:solidFill>
                            <a:schemeClr val="tx1"/>
                          </a:solidFill>
                          <a:effectLst/>
                          <a:latin typeface="+mn-lt"/>
                        </a:rPr>
                        <a:t>leadership</a:t>
                      </a:r>
                      <a:r>
                        <a:rPr kumimoji="0" lang="de-DE" altLang="de-DE" sz="1800" b="0" i="0" u="none" strike="noStrike" cap="none" normalizeH="0" baseline="0" dirty="0" smtClean="0">
                          <a:ln>
                            <a:noFill/>
                          </a:ln>
                          <a:solidFill>
                            <a:schemeClr val="tx1"/>
                          </a:solidFill>
                          <a:effectLst/>
                          <a:latin typeface="+mn-lt"/>
                        </a:rPr>
                        <a:t> style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80657772"/>
                  </a:ext>
                </a:extLst>
              </a:tr>
            </a:tbl>
          </a:graphicData>
        </a:graphic>
      </p:graphicFrame>
      <p:sp>
        <p:nvSpPr>
          <p:cNvPr id="24610" name="AutoShape 33"/>
          <p:cNvSpPr>
            <a:spLocks noChangeArrowheads="1"/>
          </p:cNvSpPr>
          <p:nvPr/>
        </p:nvSpPr>
        <p:spPr bwMode="auto">
          <a:xfrm>
            <a:off x="1042988" y="5516563"/>
            <a:ext cx="576262" cy="268287"/>
          </a:xfrm>
          <a:prstGeom prst="rightArrow">
            <a:avLst>
              <a:gd name="adj1" fmla="val 50000"/>
              <a:gd name="adj2" fmla="val 5369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
        <p:nvSpPr>
          <p:cNvPr id="24611" name="AutoShape 34"/>
          <p:cNvSpPr>
            <a:spLocks noChangeArrowheads="1"/>
          </p:cNvSpPr>
          <p:nvPr/>
        </p:nvSpPr>
        <p:spPr bwMode="auto">
          <a:xfrm>
            <a:off x="5148263" y="5516563"/>
            <a:ext cx="576262" cy="268287"/>
          </a:xfrm>
          <a:prstGeom prst="rightArrow">
            <a:avLst>
              <a:gd name="adj1" fmla="val 50000"/>
              <a:gd name="adj2" fmla="val 5369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u="sng">
                <a:solidFill>
                  <a:schemeClr val="tx1"/>
                </a:solidFill>
                <a:latin typeface="Times" panose="02020603050405020304" pitchFamily="18" charset="0"/>
              </a:defRPr>
            </a:lvl1pPr>
            <a:lvl2pPr marL="742950" indent="-285750">
              <a:defRPr sz="2400" u="sng">
                <a:solidFill>
                  <a:schemeClr val="tx1"/>
                </a:solidFill>
                <a:latin typeface="Times" panose="02020603050405020304" pitchFamily="18" charset="0"/>
              </a:defRPr>
            </a:lvl2pPr>
            <a:lvl3pPr marL="1143000" indent="-228600">
              <a:defRPr sz="2400" u="sng">
                <a:solidFill>
                  <a:schemeClr val="tx1"/>
                </a:solidFill>
                <a:latin typeface="Times" panose="02020603050405020304" pitchFamily="18" charset="0"/>
              </a:defRPr>
            </a:lvl3pPr>
            <a:lvl4pPr marL="1600200" indent="-228600">
              <a:defRPr sz="2400" u="sng">
                <a:solidFill>
                  <a:schemeClr val="tx1"/>
                </a:solidFill>
                <a:latin typeface="Times" panose="02020603050405020304" pitchFamily="18" charset="0"/>
              </a:defRPr>
            </a:lvl4pPr>
            <a:lvl5pPr marL="2057400" indent="-228600">
              <a:defRPr sz="2400" u="sng">
                <a:solidFill>
                  <a:schemeClr val="tx1"/>
                </a:solidFill>
                <a:latin typeface="Times" panose="02020603050405020304" pitchFamily="18" charset="0"/>
              </a:defRPr>
            </a:lvl5pPr>
            <a:lvl6pPr marL="2514600" indent="-228600" eaLnBrk="0" fontAlgn="base" hangingPunct="0">
              <a:spcBef>
                <a:spcPct val="0"/>
              </a:spcBef>
              <a:spcAft>
                <a:spcPct val="0"/>
              </a:spcAft>
              <a:defRPr sz="2400" u="sng">
                <a:solidFill>
                  <a:schemeClr val="tx1"/>
                </a:solidFill>
                <a:latin typeface="Times" panose="02020603050405020304" pitchFamily="18" charset="0"/>
              </a:defRPr>
            </a:lvl6pPr>
            <a:lvl7pPr marL="2971800" indent="-228600" eaLnBrk="0" fontAlgn="base" hangingPunct="0">
              <a:spcBef>
                <a:spcPct val="0"/>
              </a:spcBef>
              <a:spcAft>
                <a:spcPct val="0"/>
              </a:spcAft>
              <a:defRPr sz="2400" u="sng">
                <a:solidFill>
                  <a:schemeClr val="tx1"/>
                </a:solidFill>
                <a:latin typeface="Times" panose="02020603050405020304" pitchFamily="18" charset="0"/>
              </a:defRPr>
            </a:lvl7pPr>
            <a:lvl8pPr marL="3429000" indent="-228600" eaLnBrk="0" fontAlgn="base" hangingPunct="0">
              <a:spcBef>
                <a:spcPct val="0"/>
              </a:spcBef>
              <a:spcAft>
                <a:spcPct val="0"/>
              </a:spcAft>
              <a:defRPr sz="2400" u="sng">
                <a:solidFill>
                  <a:schemeClr val="tx1"/>
                </a:solidFill>
                <a:latin typeface="Times" panose="02020603050405020304" pitchFamily="18" charset="0"/>
              </a:defRPr>
            </a:lvl8pPr>
            <a:lvl9pPr marL="3886200" indent="-228600" eaLnBrk="0" fontAlgn="base" hangingPunct="0">
              <a:spcBef>
                <a:spcPct val="0"/>
              </a:spcBef>
              <a:spcAft>
                <a:spcPct val="0"/>
              </a:spcAft>
              <a:defRPr sz="2400" u="sng">
                <a:solidFill>
                  <a:schemeClr val="tx1"/>
                </a:solidFill>
                <a:latin typeface="Times" panose="02020603050405020304" pitchFamily="18" charset="0"/>
              </a:defRPr>
            </a:lvl9pPr>
          </a:lstStyle>
          <a:p>
            <a:endParaRPr lang="de-DE" altLang="de-DE"/>
          </a:p>
        </p:txBody>
      </p:sp>
    </p:spTree>
    <p:extLst>
      <p:ext uri="{BB962C8B-B14F-4D97-AF65-F5344CB8AC3E}">
        <p14:creationId xmlns:p14="http://schemas.microsoft.com/office/powerpoint/2010/main" val="16434742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el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mtClean="0"/>
              <a:t>Self-management – Objectives</a:t>
            </a:r>
          </a:p>
        </p:txBody>
      </p:sp>
      <p:cxnSp>
        <p:nvCxnSpPr>
          <p:cNvPr id="27651" name="AutoShape 33"/>
          <p:cNvCxnSpPr>
            <a:cxnSpLocks noChangeShapeType="1"/>
          </p:cNvCxnSpPr>
          <p:nvPr/>
        </p:nvCxnSpPr>
        <p:spPr bwMode="auto">
          <a:xfrm rot="16200000" flipV="1">
            <a:off x="2318544" y="2824956"/>
            <a:ext cx="1654175" cy="576263"/>
          </a:xfrm>
          <a:prstGeom prst="straightConnector1">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cxnSp>
      <p:cxnSp>
        <p:nvCxnSpPr>
          <p:cNvPr id="27652" name="AutoShape 34"/>
          <p:cNvCxnSpPr>
            <a:cxnSpLocks noChangeShapeType="1"/>
          </p:cNvCxnSpPr>
          <p:nvPr/>
        </p:nvCxnSpPr>
        <p:spPr bwMode="auto">
          <a:xfrm rot="5400000" flipH="1" flipV="1">
            <a:off x="4704556" y="2858294"/>
            <a:ext cx="1654175" cy="509588"/>
          </a:xfrm>
          <a:prstGeom prst="straightConnector1">
            <a:avLst/>
          </a:prstGeom>
          <a:noFill/>
          <a:ln w="28575" cap="rnd">
            <a:solidFill>
              <a:srgbClr val="000000"/>
            </a:solidFill>
            <a:prstDash val="sysDot"/>
            <a:round/>
            <a:headEnd/>
            <a:tailEnd/>
          </a:ln>
          <a:extLst>
            <a:ext uri="{909E8E84-426E-40DD-AFC4-6F175D3DCCD1}">
              <a14:hiddenFill xmlns:a14="http://schemas.microsoft.com/office/drawing/2010/main">
                <a:noFill/>
              </a14:hiddenFill>
            </a:ext>
          </a:extLst>
        </p:spPr>
      </p:cxnSp>
      <p:sp>
        <p:nvSpPr>
          <p:cNvPr id="27653" name="Text Box 35"/>
          <p:cNvSpPr txBox="1">
            <a:spLocks noChangeArrowheads="1"/>
          </p:cNvSpPr>
          <p:nvPr/>
        </p:nvSpPr>
        <p:spPr bwMode="auto">
          <a:xfrm>
            <a:off x="4133850" y="2285999"/>
            <a:ext cx="409575" cy="153193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de-DE" altLang="de-DE" b="1" dirty="0">
                <a:solidFill>
                  <a:srgbClr val="00A8B0"/>
                </a:solidFill>
              </a:rPr>
              <a:t>FOCUS</a:t>
            </a:r>
            <a:endParaRPr lang="de-DE" altLang="de-DE" dirty="0"/>
          </a:p>
        </p:txBody>
      </p:sp>
      <p:sp>
        <p:nvSpPr>
          <p:cNvPr id="27654" name="Text Box 36"/>
          <p:cNvSpPr txBox="1">
            <a:spLocks noChangeArrowheads="1"/>
          </p:cNvSpPr>
          <p:nvPr/>
        </p:nvSpPr>
        <p:spPr bwMode="auto">
          <a:xfrm>
            <a:off x="2857500" y="1571625"/>
            <a:ext cx="2928938" cy="714375"/>
          </a:xfrm>
          <a:prstGeom prst="rect">
            <a:avLst/>
          </a:prstGeom>
          <a:solidFill>
            <a:srgbClr val="FFFFFF"/>
          </a:solidFill>
          <a:ln w="19050">
            <a:solidFill>
              <a:srgbClr val="000000"/>
            </a:solidFill>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endParaRPr lang="de-DE" altLang="de-DE" sz="800" b="1"/>
          </a:p>
          <a:p>
            <a:pPr algn="ctr" eaLnBrk="1" hangingPunct="1">
              <a:lnSpc>
                <a:spcPct val="114000"/>
              </a:lnSpc>
              <a:spcAft>
                <a:spcPts val="1000"/>
              </a:spcAft>
            </a:pPr>
            <a:r>
              <a:rPr lang="de-DE" altLang="de-DE" sz="2400"/>
              <a:t>O B J E C T I V E S</a:t>
            </a:r>
          </a:p>
          <a:p>
            <a:pPr algn="ctr" eaLnBrk="1" hangingPunct="1">
              <a:lnSpc>
                <a:spcPct val="114000"/>
              </a:lnSpc>
              <a:spcAft>
                <a:spcPts val="1000"/>
              </a:spcAft>
            </a:pPr>
            <a:endParaRPr lang="de-DE" altLang="de-DE" sz="2400"/>
          </a:p>
        </p:txBody>
      </p:sp>
      <p:sp>
        <p:nvSpPr>
          <p:cNvPr id="27655" name="Text Box 37"/>
          <p:cNvSpPr txBox="1">
            <a:spLocks noChangeArrowheads="1"/>
          </p:cNvSpPr>
          <p:nvPr/>
        </p:nvSpPr>
        <p:spPr bwMode="auto">
          <a:xfrm>
            <a:off x="5715000" y="2840037"/>
            <a:ext cx="2169368" cy="1246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de-DE" altLang="de-DE"/>
              <a:t>disturbances</a:t>
            </a:r>
            <a:endParaRPr lang="de-DE" altLang="de-DE" dirty="0"/>
          </a:p>
        </p:txBody>
      </p:sp>
      <p:sp>
        <p:nvSpPr>
          <p:cNvPr id="27656" name="Text Box 38"/>
          <p:cNvSpPr txBox="1">
            <a:spLocks noChangeArrowheads="1"/>
          </p:cNvSpPr>
          <p:nvPr/>
        </p:nvSpPr>
        <p:spPr bwMode="auto">
          <a:xfrm>
            <a:off x="6000750" y="4000500"/>
            <a:ext cx="2286000" cy="3397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de-DE" altLang="de-DE"/>
              <a:t>challenges</a:t>
            </a:r>
          </a:p>
        </p:txBody>
      </p:sp>
      <p:sp>
        <p:nvSpPr>
          <p:cNvPr id="27657" name="Text Box 39"/>
          <p:cNvSpPr txBox="1">
            <a:spLocks noChangeArrowheads="1"/>
          </p:cNvSpPr>
          <p:nvPr/>
        </p:nvSpPr>
        <p:spPr bwMode="auto">
          <a:xfrm>
            <a:off x="5995988" y="5040313"/>
            <a:ext cx="1671637" cy="2682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r>
              <a:rPr lang="de-DE" altLang="de-DE" dirty="0" err="1"/>
              <a:t>problems</a:t>
            </a:r>
            <a:endParaRPr lang="de-DE" altLang="de-DE" dirty="0"/>
          </a:p>
        </p:txBody>
      </p:sp>
      <p:pic>
        <p:nvPicPr>
          <p:cNvPr id="27658" name="Picture 40" descr="grup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5675" y="4140200"/>
            <a:ext cx="1852612" cy="18383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27659" name="Text Box 41"/>
          <p:cNvSpPr txBox="1">
            <a:spLocks noChangeArrowheads="1"/>
          </p:cNvSpPr>
          <p:nvPr/>
        </p:nvSpPr>
        <p:spPr bwMode="auto">
          <a:xfrm>
            <a:off x="682624" y="4793456"/>
            <a:ext cx="2036763" cy="24685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de-DE" altLang="de-DE" dirty="0" err="1"/>
              <a:t>interferences</a:t>
            </a:r>
            <a:endParaRPr lang="de-DE" altLang="de-DE" dirty="0"/>
          </a:p>
        </p:txBody>
      </p:sp>
      <p:sp>
        <p:nvSpPr>
          <p:cNvPr id="27660" name="Text Box 43"/>
          <p:cNvSpPr txBox="1">
            <a:spLocks noChangeArrowheads="1"/>
          </p:cNvSpPr>
          <p:nvPr/>
        </p:nvSpPr>
        <p:spPr bwMode="auto">
          <a:xfrm>
            <a:off x="1357313" y="3500438"/>
            <a:ext cx="1671637" cy="3254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de-DE" altLang="de-DE"/>
              <a:t>problems</a:t>
            </a:r>
          </a:p>
        </p:txBody>
      </p:sp>
      <p:sp>
        <p:nvSpPr>
          <p:cNvPr id="27661" name="Text Box 44"/>
          <p:cNvSpPr txBox="1">
            <a:spLocks noChangeArrowheads="1"/>
          </p:cNvSpPr>
          <p:nvPr/>
        </p:nvSpPr>
        <p:spPr bwMode="auto">
          <a:xfrm>
            <a:off x="3419475" y="6032500"/>
            <a:ext cx="2808709" cy="29210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r>
              <a:rPr lang="de-DE" altLang="de-DE" dirty="0" err="1"/>
              <a:t>distractions</a:t>
            </a:r>
            <a:endParaRPr lang="de-DE" altLang="de-DE" dirty="0"/>
          </a:p>
        </p:txBody>
      </p:sp>
      <p:sp>
        <p:nvSpPr>
          <p:cNvPr id="27662" name="Text Box 45"/>
          <p:cNvSpPr txBox="1">
            <a:spLocks noChangeArrowheads="1"/>
          </p:cNvSpPr>
          <p:nvPr/>
        </p:nvSpPr>
        <p:spPr bwMode="auto">
          <a:xfrm>
            <a:off x="5715000" y="5500688"/>
            <a:ext cx="2819400" cy="3397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1000"/>
              </a:spcAft>
            </a:pPr>
            <a:endParaRPr lang="de-DE" altLang="de-DE" dirty="0"/>
          </a:p>
        </p:txBody>
      </p:sp>
      <p:sp>
        <p:nvSpPr>
          <p:cNvPr id="27663" name="Text Box 46"/>
          <p:cNvSpPr txBox="1">
            <a:spLocks noChangeArrowheads="1"/>
          </p:cNvSpPr>
          <p:nvPr/>
        </p:nvSpPr>
        <p:spPr bwMode="auto">
          <a:xfrm>
            <a:off x="1457325" y="5451475"/>
            <a:ext cx="1671638" cy="3254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1000"/>
              </a:spcAft>
            </a:pPr>
            <a:r>
              <a:rPr lang="de-DE" altLang="de-DE"/>
              <a:t>problems</a:t>
            </a:r>
          </a:p>
        </p:txBody>
      </p:sp>
    </p:spTree>
    <p:extLst>
      <p:ext uri="{BB962C8B-B14F-4D97-AF65-F5344CB8AC3E}">
        <p14:creationId xmlns:p14="http://schemas.microsoft.com/office/powerpoint/2010/main" val="4719947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Gruppieren 8"/>
          <p:cNvGrpSpPr>
            <a:grpSpLocks/>
          </p:cNvGrpSpPr>
          <p:nvPr/>
        </p:nvGrpSpPr>
        <p:grpSpPr bwMode="auto">
          <a:xfrm>
            <a:off x="1500188" y="2071688"/>
            <a:ext cx="6357937" cy="2857500"/>
            <a:chOff x="1643047" y="2071669"/>
            <a:chExt cx="6357995" cy="2857535"/>
          </a:xfrm>
        </p:grpSpPr>
        <p:sp>
          <p:nvSpPr>
            <p:cNvPr id="5" name="Abgerundetes Rechteck 4"/>
            <p:cNvSpPr/>
            <p:nvPr/>
          </p:nvSpPr>
          <p:spPr bwMode="auto">
            <a:xfrm>
              <a:off x="1643047" y="2071669"/>
              <a:ext cx="6357995" cy="2857535"/>
            </a:xfrm>
            <a:prstGeom prst="roundRect">
              <a:avLst/>
            </a:prstGeom>
            <a:solidFill>
              <a:schemeClr val="bg1"/>
            </a:solidFill>
            <a:ln>
              <a:solidFill>
                <a:srgbClr val="00A8B0"/>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lnSpc>
                  <a:spcPct val="114000"/>
                </a:lnSpc>
                <a:spcBef>
                  <a:spcPts val="0"/>
                </a:spcBef>
                <a:spcAft>
                  <a:spcPts val="0"/>
                </a:spcAft>
                <a:defRPr/>
              </a:pPr>
              <a:endParaRPr lang="de-DE" sz="1400" dirty="0">
                <a:solidFill>
                  <a:schemeClr val="tx1"/>
                </a:solidFill>
              </a:endParaRPr>
            </a:p>
          </p:txBody>
        </p:sp>
        <p:sp>
          <p:nvSpPr>
            <p:cNvPr id="30724" name="Textfeld 4"/>
            <p:cNvSpPr txBox="1">
              <a:spLocks noChangeArrowheads="1"/>
            </p:cNvSpPr>
            <p:nvPr/>
          </p:nvSpPr>
          <p:spPr bwMode="auto">
            <a:xfrm>
              <a:off x="1785896" y="2274217"/>
              <a:ext cx="6014530" cy="2512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spcAft>
                  <a:spcPts val="600"/>
                </a:spcAft>
              </a:pPr>
              <a:r>
                <a:rPr lang="de-DE" altLang="de-DE" sz="2000"/>
                <a:t>„</a:t>
              </a:r>
              <a:r>
                <a:rPr lang="en-US" altLang="de-DE" sz="2000"/>
                <a:t>The one who knows the goal, can decide. </a:t>
              </a:r>
            </a:p>
            <a:p>
              <a:pPr algn="ctr" eaLnBrk="1" hangingPunct="1">
                <a:lnSpc>
                  <a:spcPct val="114000"/>
                </a:lnSpc>
                <a:spcAft>
                  <a:spcPts val="600"/>
                </a:spcAft>
              </a:pPr>
              <a:r>
                <a:rPr lang="en-US" altLang="de-DE" sz="2000"/>
                <a:t>The one who decides, finds stability. </a:t>
              </a:r>
            </a:p>
            <a:p>
              <a:pPr algn="ctr" eaLnBrk="1" hangingPunct="1">
                <a:lnSpc>
                  <a:spcPct val="114000"/>
                </a:lnSpc>
                <a:spcAft>
                  <a:spcPts val="600"/>
                </a:spcAft>
              </a:pPr>
              <a:r>
                <a:rPr lang="en-US" altLang="de-DE" sz="2000"/>
                <a:t>The one who finds stability, feels safe. </a:t>
              </a:r>
            </a:p>
            <a:p>
              <a:pPr algn="ctr" eaLnBrk="1" hangingPunct="1">
                <a:lnSpc>
                  <a:spcPct val="114000"/>
                </a:lnSpc>
                <a:spcAft>
                  <a:spcPts val="600"/>
                </a:spcAft>
              </a:pPr>
              <a:r>
                <a:rPr lang="en-US" altLang="de-DE" sz="2000"/>
                <a:t>The one who feels safe, can reflect. </a:t>
              </a:r>
            </a:p>
            <a:p>
              <a:pPr algn="ctr" eaLnBrk="1" hangingPunct="1">
                <a:lnSpc>
                  <a:spcPct val="114000"/>
                </a:lnSpc>
                <a:spcAft>
                  <a:spcPts val="600"/>
                </a:spcAft>
              </a:pPr>
              <a:r>
                <a:rPr lang="en-US" altLang="de-DE" sz="2000"/>
                <a:t>The one who reflects, can improve things.”</a:t>
              </a:r>
              <a:endParaRPr lang="de-DE" altLang="de-DE" sz="2000"/>
            </a:p>
            <a:p>
              <a:pPr algn="r" eaLnBrk="1" hangingPunct="1">
                <a:lnSpc>
                  <a:spcPct val="114000"/>
                </a:lnSpc>
              </a:pPr>
              <a:r>
                <a:rPr lang="de-DE" altLang="de-DE" sz="1600"/>
                <a:t>Konfuzius</a:t>
              </a:r>
            </a:p>
          </p:txBody>
        </p:sp>
      </p:grpSp>
    </p:spTree>
    <p:extLst>
      <p:ext uri="{BB962C8B-B14F-4D97-AF65-F5344CB8AC3E}">
        <p14:creationId xmlns:p14="http://schemas.microsoft.com/office/powerpoint/2010/main" val="9350855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el 1"/>
          <p:cNvSpPr>
            <a:spLocks noGrp="1"/>
          </p:cNvSpPr>
          <p:nvPr>
            <p:ph type="title"/>
          </p:nvPr>
        </p:nvSpPr>
        <p:spPr bwMode="auto">
          <a:xfrm>
            <a:off x="500064" y="427038"/>
            <a:ext cx="6664224" cy="984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z="3200" b="1" dirty="0" err="1" smtClean="0"/>
              <a:t>Self</a:t>
            </a:r>
            <a:r>
              <a:rPr lang="de-DE" altLang="de-DE" sz="3200" b="1" dirty="0" smtClean="0"/>
              <a:t>-management </a:t>
            </a:r>
            <a:br>
              <a:rPr lang="de-DE" altLang="de-DE" sz="3200" b="1" dirty="0" smtClean="0"/>
            </a:br>
            <a:r>
              <a:rPr lang="de-DE" altLang="de-DE" sz="3200" b="1" dirty="0" err="1" smtClean="0"/>
              <a:t>Objectives</a:t>
            </a:r>
            <a:r>
              <a:rPr lang="de-DE" altLang="de-DE" sz="3200" b="1" dirty="0" smtClean="0"/>
              <a:t>…</a:t>
            </a:r>
          </a:p>
        </p:txBody>
      </p:sp>
      <p:sp>
        <p:nvSpPr>
          <p:cNvPr id="4" name="Inhaltsplatzhalter 2"/>
          <p:cNvSpPr txBox="1">
            <a:spLocks/>
          </p:cNvSpPr>
          <p:nvPr/>
        </p:nvSpPr>
        <p:spPr>
          <a:xfrm>
            <a:off x="500063" y="1411288"/>
            <a:ext cx="8001000" cy="4754562"/>
          </a:xfrm>
          <a:prstGeom prst="rect">
            <a:avLst/>
          </a:prstGeom>
        </p:spPr>
        <p:txBody>
          <a:bodyPr/>
          <a:ls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eaLnBrk="1" fontAlgn="auto" hangingPunct="1">
              <a:lnSpc>
                <a:spcPct val="114000"/>
              </a:lnSpc>
              <a:spcBef>
                <a:spcPts val="0"/>
              </a:spcBef>
              <a:spcAft>
                <a:spcPts val="600"/>
              </a:spcAft>
              <a:buClr>
                <a:srgbClr val="969696"/>
              </a:buClr>
              <a:buSzPct val="100000"/>
              <a:defRPr/>
            </a:pPr>
            <a:endParaRPr lang="de-DE" b="1" dirty="0">
              <a:latin typeface="Arial" pitchFamily="34" charset="0"/>
              <a:cs typeface="Arial" pitchFamily="34" charset="0"/>
            </a:endParaRP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dirty="0" smtClean="0"/>
              <a:t>are relevant for a team to understand what is the direction we are heading </a:t>
            </a: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dirty="0" smtClean="0"/>
              <a:t>help to develop a team vision</a:t>
            </a: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dirty="0" smtClean="0"/>
              <a:t>can be transformed into tasks</a:t>
            </a:r>
            <a:endParaRPr lang="de-DE" sz="2800" dirty="0">
              <a:latin typeface="Arial" pitchFamily="34" charset="0"/>
              <a:cs typeface="Arial" pitchFamily="34" charset="0"/>
            </a:endParaRP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dirty="0" smtClean="0"/>
              <a:t>increase </a:t>
            </a:r>
            <a:r>
              <a:rPr lang="en-US" sz="2800" dirty="0" err="1" smtClean="0"/>
              <a:t>reliablity</a:t>
            </a:r>
            <a:r>
              <a:rPr lang="en-US" sz="2800" dirty="0" smtClean="0"/>
              <a:t> and commitment, especially if agreed jointly</a:t>
            </a:r>
            <a:endParaRPr lang="de-DE" sz="2800" dirty="0">
              <a:latin typeface="Arial" pitchFamily="34" charset="0"/>
              <a:cs typeface="Arial" pitchFamily="34" charset="0"/>
            </a:endParaRP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dirty="0" smtClean="0"/>
              <a:t>are motivating if emotionally stimulating and acceptable</a:t>
            </a:r>
          </a:p>
          <a:p>
            <a:pPr indent="-342900" eaLnBrk="1" fontAlgn="auto" hangingPunct="1">
              <a:lnSpc>
                <a:spcPct val="114000"/>
              </a:lnSpc>
              <a:spcBef>
                <a:spcPts val="0"/>
              </a:spcBef>
              <a:spcAft>
                <a:spcPts val="600"/>
              </a:spcAft>
              <a:buSzPct val="80000"/>
              <a:defRPr/>
            </a:pPr>
            <a:endParaRPr lang="de-DE" sz="2800" dirty="0">
              <a:latin typeface="Arial" pitchFamily="34" charset="0"/>
              <a:cs typeface="Arial" pitchFamily="34" charset="0"/>
            </a:endParaRPr>
          </a:p>
          <a:p>
            <a:pPr indent="-342900" eaLnBrk="1" fontAlgn="auto" hangingPunct="1">
              <a:lnSpc>
                <a:spcPct val="114000"/>
              </a:lnSpc>
              <a:spcBef>
                <a:spcPts val="0"/>
              </a:spcBef>
              <a:spcAft>
                <a:spcPts val="600"/>
              </a:spcAft>
              <a:buSzPct val="80000"/>
              <a:buFont typeface="Arial" pitchFamily="34" charset="0"/>
              <a:buChar char="•"/>
              <a:defRPr/>
            </a:pPr>
            <a:endParaRPr lang="de-DE" sz="2800" dirty="0">
              <a:latin typeface="Arial" pitchFamily="34" charset="0"/>
              <a:cs typeface="Arial" pitchFamily="34" charset="0"/>
            </a:endParaRPr>
          </a:p>
          <a:p>
            <a:pPr indent="-342900" eaLnBrk="1" fontAlgn="auto" hangingPunct="1">
              <a:lnSpc>
                <a:spcPct val="114000"/>
              </a:lnSpc>
              <a:spcBef>
                <a:spcPts val="0"/>
              </a:spcBef>
              <a:spcAft>
                <a:spcPts val="600"/>
              </a:spcAft>
              <a:buSzPct val="80000"/>
              <a:defRPr/>
            </a:pPr>
            <a:endParaRPr lang="de-DE" sz="1600" dirty="0">
              <a:latin typeface="Arial" pitchFamily="34" charset="0"/>
              <a:cs typeface="Arial" pitchFamily="34" charset="0"/>
            </a:endParaRPr>
          </a:p>
          <a:p>
            <a:pPr indent="-342900" eaLnBrk="1" fontAlgn="auto" hangingPunct="1">
              <a:lnSpc>
                <a:spcPct val="114000"/>
              </a:lnSpc>
              <a:spcBef>
                <a:spcPts val="0"/>
              </a:spcBef>
              <a:spcAft>
                <a:spcPts val="600"/>
              </a:spcAft>
              <a:buSzPct val="80000"/>
              <a:buFont typeface="Arial" pitchFamily="34" charset="0"/>
              <a:buChar char="•"/>
              <a:defRPr/>
            </a:pPr>
            <a:endParaRPr lang="de-DE" sz="1600" dirty="0">
              <a:latin typeface="Arial" pitchFamily="34" charset="0"/>
              <a:cs typeface="Arial" pitchFamily="34" charset="0"/>
            </a:endParaRPr>
          </a:p>
        </p:txBody>
      </p:sp>
    </p:spTree>
    <p:extLst>
      <p:ext uri="{BB962C8B-B14F-4D97-AF65-F5344CB8AC3E}">
        <p14:creationId xmlns:p14="http://schemas.microsoft.com/office/powerpoint/2010/main" val="14778144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28</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42939"/>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3600" b="1" dirty="0" err="1" smtClean="0">
                <a:solidFill>
                  <a:srgbClr val="C60073"/>
                </a:solidFill>
              </a:rPr>
              <a:t>Objectives</a:t>
            </a:r>
            <a:r>
              <a:rPr lang="de-DE" altLang="de-DE" sz="3600" b="1" dirty="0" smtClean="0">
                <a:solidFill>
                  <a:srgbClr val="C60073"/>
                </a:solidFill>
              </a:rPr>
              <a:t>…</a:t>
            </a:r>
            <a:endParaRPr lang="de-DE" altLang="de-DE" sz="3600" b="1" dirty="0">
              <a:solidFill>
                <a:srgbClr val="C60073"/>
              </a:solidFill>
            </a:endParaRPr>
          </a:p>
        </p:txBody>
      </p:sp>
      <p:sp>
        <p:nvSpPr>
          <p:cNvPr id="11270" name="Text Box 5"/>
          <p:cNvSpPr txBox="1">
            <a:spLocks noChangeArrowheads="1"/>
          </p:cNvSpPr>
          <p:nvPr/>
        </p:nvSpPr>
        <p:spPr bwMode="auto">
          <a:xfrm>
            <a:off x="682624" y="1903413"/>
            <a:ext cx="7705799"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a:t>stimulate discussions on conditions and counter-arguments and, therefore, provide a basis for a clarification.</a:t>
            </a:r>
            <a:endParaRPr lang="de-DE" sz="2800">
              <a:cs typeface="Arial" pitchFamily="34" charset="0"/>
            </a:endParaRP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de-DE" sz="2800"/>
              <a:t>support to join different forces, to solve conflicts</a:t>
            </a: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en-US" sz="2800"/>
              <a:t>support the definition of responsibilities including limits</a:t>
            </a:r>
            <a:endParaRPr lang="de-DE" sz="2800">
              <a:cs typeface="Arial" pitchFamily="34" charset="0"/>
            </a:endParaRPr>
          </a:p>
          <a:p>
            <a:pPr marL="288000" indent="-288000" eaLnBrk="1" fontAlgn="auto" hangingPunct="1">
              <a:lnSpc>
                <a:spcPct val="114000"/>
              </a:lnSpc>
              <a:spcBef>
                <a:spcPts val="0"/>
              </a:spcBef>
              <a:spcAft>
                <a:spcPts val="600"/>
              </a:spcAft>
              <a:buClr>
                <a:srgbClr val="00A8B0"/>
              </a:buClr>
              <a:buSzPct val="90000"/>
              <a:buFont typeface="Wingdings" pitchFamily="2" charset="2"/>
              <a:buChar char="§"/>
              <a:defRPr/>
            </a:pPr>
            <a:r>
              <a:rPr lang="de-DE" sz="2800">
                <a:cs typeface="Arial" pitchFamily="34" charset="0"/>
              </a:rPr>
              <a:t>are </a:t>
            </a:r>
            <a:r>
              <a:rPr lang="en-US" sz="2800"/>
              <a:t>essential for a situational leadership style to be effective</a:t>
            </a:r>
            <a:endParaRPr lang="de-DE" sz="2800" dirty="0">
              <a:cs typeface="Arial" pitchFamily="34" charset="0"/>
            </a:endParaRPr>
          </a:p>
        </p:txBody>
      </p:sp>
    </p:spTree>
    <p:extLst>
      <p:ext uri="{BB962C8B-B14F-4D97-AF65-F5344CB8AC3E}">
        <p14:creationId xmlns:p14="http://schemas.microsoft.com/office/powerpoint/2010/main" val="361815593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hteck 6"/>
          <p:cNvSpPr/>
          <p:nvPr/>
        </p:nvSpPr>
        <p:spPr>
          <a:xfrm>
            <a:off x="0" y="4904607"/>
            <a:ext cx="9144000" cy="1254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pic>
        <p:nvPicPr>
          <p:cNvPr id="5123" name="Picture 13" descr="http://www.gudel.com/typo3temp/pics/63ceaf72de.jpg"/>
          <p:cNvPicPr>
            <a:picLocks noChangeAspect="1" noChangeArrowheads="1"/>
          </p:cNvPicPr>
          <p:nvPr/>
        </p:nvPicPr>
        <p:blipFill>
          <a:blip r:embed="rId3">
            <a:lum bright="34000" contrast="-52000"/>
            <a:extLst>
              <a:ext uri="{28A0092B-C50C-407E-A947-70E740481C1C}">
                <a14:useLocalDpi xmlns:a14="http://schemas.microsoft.com/office/drawing/2010/main" val="0"/>
              </a:ext>
            </a:extLst>
          </a:blip>
          <a:srcRect r="33594" b="28914"/>
          <a:stretch>
            <a:fillRect/>
          </a:stretch>
        </p:blipFill>
        <p:spPr bwMode="auto">
          <a:xfrm>
            <a:off x="5823746" y="2394734"/>
            <a:ext cx="3275856" cy="3933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Inhaltsplatzhalter 2"/>
          <p:cNvSpPr>
            <a:spLocks noGrp="1"/>
          </p:cNvSpPr>
          <p:nvPr>
            <p:ph idx="1"/>
          </p:nvPr>
        </p:nvSpPr>
        <p:spPr bwMode="auto">
          <a:xfrm>
            <a:off x="485775" y="1643063"/>
            <a:ext cx="7443788" cy="490538"/>
          </a:xfrm>
          <a:ln>
            <a:miter lim="800000"/>
            <a:headEnd/>
            <a:tailEnd/>
          </a:ln>
        </p:spPr>
        <p:txBody>
          <a:bodyPr vert="horz" wrap="square" lIns="91440" tIns="45720" rIns="91440" bIns="45720" numCol="1" anchor="t" anchorCtr="0" compatLnSpc="1">
            <a:prstTxWarp prst="textNoShape">
              <a:avLst/>
            </a:prstTxWarp>
          </a:bodyPr>
          <a:lstStyle/>
          <a:p>
            <a:pPr marL="0" indent="0">
              <a:lnSpc>
                <a:spcPct val="114000"/>
              </a:lnSpc>
              <a:spcBef>
                <a:spcPct val="0"/>
              </a:spcBef>
              <a:spcAft>
                <a:spcPts val="300"/>
              </a:spcAft>
              <a:buFont typeface="Wingdings" panose="05000000000000000000" pitchFamily="2" charset="2"/>
              <a:buNone/>
              <a:defRPr/>
            </a:pPr>
            <a:r>
              <a:rPr lang="de-DE" sz="1800" dirty="0" smtClean="0"/>
              <a:t>Hypothesis:</a:t>
            </a:r>
          </a:p>
          <a:p>
            <a:pPr>
              <a:buFont typeface="Wingdings" panose="05000000000000000000" pitchFamily="2" charset="2"/>
              <a:buNone/>
              <a:defRPr/>
            </a:pPr>
            <a:r>
              <a:rPr lang="de-DE" sz="1800" b="1" dirty="0" smtClean="0"/>
              <a:t>„First </a:t>
            </a:r>
            <a:r>
              <a:rPr lang="de-DE" sz="1800" b="1" dirty="0" err="1" smtClean="0"/>
              <a:t>of</a:t>
            </a:r>
            <a:r>
              <a:rPr lang="de-DE" sz="1800" b="1" dirty="0" smtClean="0"/>
              <a:t> all, l</a:t>
            </a:r>
            <a:r>
              <a:rPr lang="en-US" sz="1800" b="1" dirty="0" err="1" smtClean="0"/>
              <a:t>eadership</a:t>
            </a:r>
            <a:r>
              <a:rPr lang="en-US" sz="1800" b="1" dirty="0" smtClean="0"/>
              <a:t> has to do with clarity. Clarity in myself.”</a:t>
            </a:r>
            <a:endParaRPr lang="de-DE" sz="1800" b="1" dirty="0" smtClean="0"/>
          </a:p>
        </p:txBody>
      </p:sp>
      <p:sp>
        <p:nvSpPr>
          <p:cNvPr id="5" name="Titel 1"/>
          <p:cNvSpPr txBox="1">
            <a:spLocks/>
          </p:cNvSpPr>
          <p:nvPr/>
        </p:nvSpPr>
        <p:spPr bwMode="auto">
          <a:xfrm>
            <a:off x="485774" y="620688"/>
            <a:ext cx="5166345" cy="1025550"/>
          </a:xfrm>
          <a:prstGeom prst="rect">
            <a:avLst/>
          </a:prstGeom>
          <a:noFill/>
          <a:ln w="9525">
            <a:noFill/>
            <a:miter lim="800000"/>
            <a:headEnd/>
            <a:tailEnd/>
          </a:ln>
        </p:spPr>
        <p:txBody>
          <a:bodyPr/>
          <a:lstStyle/>
          <a:p>
            <a:pPr eaLnBrk="1" hangingPunct="1">
              <a:defRPr/>
            </a:pPr>
            <a:r>
              <a:rPr lang="de-DE" sz="2800" b="1" dirty="0" smtClean="0">
                <a:solidFill>
                  <a:srgbClr val="D60093"/>
                </a:solidFill>
                <a:latin typeface="+mj-lt"/>
                <a:ea typeface="+mj-ea"/>
                <a:cs typeface="+mj-cs"/>
              </a:rPr>
              <a:t>Leadership </a:t>
            </a:r>
            <a:r>
              <a:rPr lang="de-DE" sz="2800" b="1" dirty="0" err="1" smtClean="0">
                <a:solidFill>
                  <a:srgbClr val="D60093"/>
                </a:solidFill>
                <a:latin typeface="+mj-lt"/>
                <a:ea typeface="+mj-ea"/>
                <a:cs typeface="+mj-cs"/>
              </a:rPr>
              <a:t>understanding</a:t>
            </a:r>
            <a:endParaRPr lang="de-DE" sz="2800" b="1" dirty="0">
              <a:solidFill>
                <a:srgbClr val="D60093"/>
              </a:solidFill>
              <a:latin typeface="+mj-lt"/>
              <a:ea typeface="+mj-ea"/>
              <a:cs typeface="+mj-cs"/>
            </a:endParaRPr>
          </a:p>
        </p:txBody>
      </p:sp>
      <p:sp>
        <p:nvSpPr>
          <p:cNvPr id="6" name="Inhaltsplatzhalter 2"/>
          <p:cNvSpPr txBox="1">
            <a:spLocks/>
          </p:cNvSpPr>
          <p:nvPr/>
        </p:nvSpPr>
        <p:spPr>
          <a:xfrm>
            <a:off x="485775" y="2714625"/>
            <a:ext cx="4300538" cy="3429000"/>
          </a:xfrm>
          <a:prstGeom prst="rect">
            <a:avLst/>
          </a:prstGeom>
        </p:spPr>
        <p:txBody>
          <a:bodyPr/>
          <a:lstStyle/>
          <a:p>
            <a:pPr>
              <a:lnSpc>
                <a:spcPct val="114000"/>
              </a:lnSpc>
              <a:spcBef>
                <a:spcPts val="0"/>
              </a:spcBef>
              <a:spcAft>
                <a:spcPts val="1200"/>
              </a:spcAft>
              <a:buFont typeface="Wingdings" pitchFamily="2" charset="2"/>
              <a:buNone/>
              <a:defRPr/>
            </a:pPr>
            <a:r>
              <a:rPr lang="en-US" dirty="0"/>
              <a:t>Because only when …</a:t>
            </a:r>
          </a:p>
          <a:p>
            <a:pPr>
              <a:lnSpc>
                <a:spcPct val="114000"/>
              </a:lnSpc>
              <a:spcBef>
                <a:spcPts val="0"/>
              </a:spcBef>
              <a:spcAft>
                <a:spcPts val="1200"/>
              </a:spcAft>
              <a:buClr>
                <a:srgbClr val="00A8B0"/>
              </a:buClr>
              <a:defRPr/>
            </a:pPr>
            <a:r>
              <a:rPr lang="en-US" dirty="0" smtClean="0"/>
              <a:t>…</a:t>
            </a:r>
            <a:r>
              <a:rPr lang="en-US" dirty="0"/>
              <a:t>I am clear about my goals and objectives, I can lead myself and others.</a:t>
            </a:r>
          </a:p>
          <a:p>
            <a:pPr>
              <a:lnSpc>
                <a:spcPct val="114000"/>
              </a:lnSpc>
              <a:spcBef>
                <a:spcPts val="0"/>
              </a:spcBef>
              <a:spcAft>
                <a:spcPts val="1200"/>
              </a:spcAft>
              <a:buClr>
                <a:srgbClr val="00A8B0"/>
              </a:buClr>
              <a:defRPr/>
            </a:pPr>
            <a:r>
              <a:rPr lang="en-US" dirty="0" smtClean="0"/>
              <a:t>… </a:t>
            </a:r>
            <a:r>
              <a:rPr lang="en-US" dirty="0"/>
              <a:t>I have a clear understanding of myself as leader, I have an idea of my effect on others.</a:t>
            </a:r>
          </a:p>
          <a:p>
            <a:pPr>
              <a:lnSpc>
                <a:spcPct val="114000"/>
              </a:lnSpc>
              <a:spcBef>
                <a:spcPts val="0"/>
              </a:spcBef>
              <a:spcAft>
                <a:spcPts val="1200"/>
              </a:spcAft>
              <a:buClr>
                <a:srgbClr val="00A8B0"/>
              </a:buClr>
              <a:defRPr/>
            </a:pPr>
            <a:r>
              <a:rPr lang="en-US" dirty="0" smtClean="0"/>
              <a:t> </a:t>
            </a:r>
            <a:r>
              <a:rPr lang="en-US" dirty="0"/>
              <a:t>myself see a sense in what </a:t>
            </a:r>
            <a:endParaRPr lang="de-DE" dirty="0">
              <a:latin typeface="+mn-lt"/>
              <a:cs typeface="+mn-cs"/>
            </a:endParaRPr>
          </a:p>
        </p:txBody>
      </p:sp>
      <p:sp>
        <p:nvSpPr>
          <p:cNvPr id="8" name="Inhaltsplatzhalter 2"/>
          <p:cNvSpPr txBox="1">
            <a:spLocks/>
          </p:cNvSpPr>
          <p:nvPr/>
        </p:nvSpPr>
        <p:spPr>
          <a:xfrm>
            <a:off x="485775" y="2355441"/>
            <a:ext cx="4662289" cy="4385927"/>
          </a:xfrm>
          <a:prstGeom prst="rect">
            <a:avLst/>
          </a:prstGeom>
        </p:spPr>
        <p:txBody>
          <a:bodyPr/>
          <a:ls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nSpc>
                <a:spcPct val="114000"/>
              </a:lnSpc>
              <a:spcBef>
                <a:spcPts val="0"/>
              </a:spcBef>
              <a:spcAft>
                <a:spcPts val="1200"/>
              </a:spcAft>
              <a:buFont typeface="Wingdings" pitchFamily="2" charset="2"/>
              <a:buNone/>
              <a:defRPr/>
            </a:pPr>
            <a:endParaRPr lang="en-US" sz="2000" dirty="0" smtClean="0"/>
          </a:p>
        </p:txBody>
      </p:sp>
      <p:sp>
        <p:nvSpPr>
          <p:cNvPr id="9" name="Inhaltsplatzhalter 2"/>
          <p:cNvSpPr txBox="1">
            <a:spLocks/>
          </p:cNvSpPr>
          <p:nvPr/>
        </p:nvSpPr>
        <p:spPr>
          <a:xfrm>
            <a:off x="504502" y="2370552"/>
            <a:ext cx="5976664" cy="3917945"/>
          </a:xfrm>
          <a:prstGeom prst="rect">
            <a:avLst/>
          </a:prstGeom>
        </p:spPr>
        <p:txBody>
          <a:bodyPr/>
          <a:lstStyle>
            <a:defPPr>
              <a:defRPr lang="de-DE"/>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lnSpc>
                <a:spcPct val="114000"/>
              </a:lnSpc>
              <a:spcBef>
                <a:spcPts val="0"/>
              </a:spcBef>
              <a:spcAft>
                <a:spcPts val="1200"/>
              </a:spcAft>
              <a:buFont typeface="Wingdings" pitchFamily="2" charset="2"/>
              <a:buNone/>
              <a:defRPr/>
            </a:pPr>
            <a:r>
              <a:rPr lang="en-US" dirty="0"/>
              <a:t>Because only when …</a:t>
            </a:r>
          </a:p>
          <a:p>
            <a:pPr marL="144000" indent="-144000">
              <a:lnSpc>
                <a:spcPct val="114000"/>
              </a:lnSpc>
              <a:spcBef>
                <a:spcPts val="0"/>
              </a:spcBef>
              <a:spcAft>
                <a:spcPts val="1200"/>
              </a:spcAft>
              <a:buClr>
                <a:srgbClr val="00A8B0"/>
              </a:buClr>
              <a:buFont typeface="Wingdings" pitchFamily="2" charset="2"/>
              <a:buChar char="§"/>
              <a:defRPr/>
            </a:pPr>
            <a:r>
              <a:rPr lang="en-US" dirty="0"/>
              <a:t> </a:t>
            </a:r>
            <a:r>
              <a:rPr lang="en-US" sz="2000" dirty="0"/>
              <a:t>…I am clear about my goals and objectives, I can lead myself and others.</a:t>
            </a:r>
          </a:p>
          <a:p>
            <a:pPr marL="144000" indent="-144000">
              <a:lnSpc>
                <a:spcPct val="114000"/>
              </a:lnSpc>
              <a:spcBef>
                <a:spcPts val="0"/>
              </a:spcBef>
              <a:spcAft>
                <a:spcPts val="1200"/>
              </a:spcAft>
              <a:buClr>
                <a:srgbClr val="00A8B0"/>
              </a:buClr>
              <a:buFont typeface="Wingdings" pitchFamily="2" charset="2"/>
              <a:buChar char="§"/>
              <a:defRPr/>
            </a:pPr>
            <a:r>
              <a:rPr lang="en-US" sz="2000" dirty="0"/>
              <a:t> … I have a clear understanding of myself as leader, I have an idea of my effect on others.</a:t>
            </a:r>
          </a:p>
          <a:p>
            <a:pPr marL="144000" indent="-144000">
              <a:lnSpc>
                <a:spcPct val="114000"/>
              </a:lnSpc>
              <a:spcBef>
                <a:spcPts val="0"/>
              </a:spcBef>
              <a:spcAft>
                <a:spcPts val="1200"/>
              </a:spcAft>
              <a:buClr>
                <a:srgbClr val="00A8B0"/>
              </a:buClr>
              <a:buFont typeface="Wingdings" pitchFamily="2" charset="2"/>
              <a:buChar char="§"/>
              <a:defRPr/>
            </a:pPr>
            <a:r>
              <a:rPr lang="en-US" sz="2000" dirty="0"/>
              <a:t> I myself see a sense in what I do, I can transport this to others.</a:t>
            </a:r>
            <a:endParaRPr lang="de-DE" sz="2000" dirty="0">
              <a:latin typeface="+mn-lt"/>
              <a:cs typeface="+mn-cs"/>
            </a:endParaRPr>
          </a:p>
        </p:txBody>
      </p:sp>
    </p:spTree>
    <p:extLst>
      <p:ext uri="{BB962C8B-B14F-4D97-AF65-F5344CB8AC3E}">
        <p14:creationId xmlns:p14="http://schemas.microsoft.com/office/powerpoint/2010/main" val="29985060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684213" y="404813"/>
            <a:ext cx="5976937"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err="1" smtClean="0">
                <a:solidFill>
                  <a:srgbClr val="C60073"/>
                </a:solidFill>
              </a:rPr>
              <a:t>Managerial</a:t>
            </a:r>
            <a:r>
              <a:rPr lang="de-DE" altLang="de-DE" sz="2800" b="1" dirty="0">
                <a:solidFill>
                  <a:srgbClr val="C60073"/>
                </a:solidFill>
              </a:rPr>
              <a:t> </a:t>
            </a:r>
            <a:r>
              <a:rPr lang="de-DE" altLang="de-DE" sz="2800" b="1" dirty="0" err="1" smtClean="0">
                <a:solidFill>
                  <a:srgbClr val="C60073"/>
                </a:solidFill>
              </a:rPr>
              <a:t>and</a:t>
            </a:r>
            <a:r>
              <a:rPr lang="de-DE" altLang="de-DE" sz="2800" b="1" dirty="0" smtClean="0">
                <a:solidFill>
                  <a:srgbClr val="C60073"/>
                </a:solidFill>
              </a:rPr>
              <a:t> </a:t>
            </a:r>
            <a:r>
              <a:rPr lang="de-DE" altLang="de-DE" sz="2800" b="1" dirty="0" err="1" smtClean="0">
                <a:solidFill>
                  <a:srgbClr val="C60073"/>
                </a:solidFill>
              </a:rPr>
              <a:t>leadership</a:t>
            </a:r>
            <a:r>
              <a:rPr lang="de-DE" altLang="de-DE" sz="2800" b="1" dirty="0" smtClean="0">
                <a:solidFill>
                  <a:srgbClr val="C60073"/>
                </a:solidFill>
              </a:rPr>
              <a:t> </a:t>
            </a:r>
            <a:r>
              <a:rPr lang="de-DE" altLang="de-DE" sz="2800" b="1" dirty="0" err="1" smtClean="0">
                <a:solidFill>
                  <a:srgbClr val="C60073"/>
                </a:solidFill>
              </a:rPr>
              <a:t>skills</a:t>
            </a:r>
            <a:endParaRPr lang="de-DE" altLang="de-DE" sz="2800" b="1" dirty="0">
              <a:solidFill>
                <a:srgbClr val="C60073"/>
              </a:solidFill>
            </a:endParaRPr>
          </a:p>
        </p:txBody>
      </p:sp>
      <p:sp>
        <p:nvSpPr>
          <p:cNvPr id="8195" name="Text Box 2"/>
          <p:cNvSpPr txBox="1">
            <a:spLocks noChangeArrowheads="1"/>
          </p:cNvSpPr>
          <p:nvPr/>
        </p:nvSpPr>
        <p:spPr bwMode="auto">
          <a:xfrm>
            <a:off x="682624" y="1772816"/>
            <a:ext cx="7489826" cy="455972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panose="020B0604020202020204" pitchFamily="34" charset="0"/>
                <a:ea typeface="Microsoft YaHei" panose="020B0503020204020204" pitchFamily="34" charset="-122"/>
              </a:defRPr>
            </a:lvl9pPr>
          </a:lstStyle>
          <a:p>
            <a:r>
              <a:rPr lang="de-DE" b="1" dirty="0" smtClean="0"/>
              <a:t>Management                          Leadership</a:t>
            </a:r>
          </a:p>
          <a:p>
            <a:endParaRPr lang="de-DE" b="1" dirty="0"/>
          </a:p>
          <a:p>
            <a:r>
              <a:rPr lang="de-DE" sz="2200" dirty="0" err="1" smtClean="0"/>
              <a:t>Put</a:t>
            </a:r>
            <a:r>
              <a:rPr lang="de-DE" sz="2200" dirty="0" smtClean="0"/>
              <a:t> </a:t>
            </a:r>
            <a:r>
              <a:rPr lang="de-DE" sz="2200" dirty="0" err="1" smtClean="0"/>
              <a:t>structures</a:t>
            </a:r>
            <a:r>
              <a:rPr lang="de-DE" sz="2200" dirty="0" smtClean="0"/>
              <a:t> </a:t>
            </a:r>
            <a:r>
              <a:rPr lang="de-DE" sz="2200" dirty="0" err="1" smtClean="0"/>
              <a:t>into</a:t>
            </a:r>
            <a:r>
              <a:rPr lang="de-DE" sz="2200" dirty="0" smtClean="0"/>
              <a:t> </a:t>
            </a:r>
            <a:r>
              <a:rPr lang="de-DE" sz="2200" dirty="0" err="1" smtClean="0"/>
              <a:t>place</a:t>
            </a:r>
            <a:r>
              <a:rPr lang="de-DE" sz="2200" dirty="0" smtClean="0"/>
              <a:t>          	</a:t>
            </a:r>
            <a:r>
              <a:rPr lang="de-DE" sz="2200" dirty="0" err="1" smtClean="0"/>
              <a:t>Social</a:t>
            </a:r>
            <a:r>
              <a:rPr lang="de-DE" sz="2200" dirty="0" smtClean="0"/>
              <a:t> </a:t>
            </a:r>
            <a:r>
              <a:rPr lang="de-DE" sz="2200" dirty="0" err="1" smtClean="0"/>
              <a:t>competences</a:t>
            </a:r>
            <a:r>
              <a:rPr lang="de-DE" sz="2200" dirty="0" smtClean="0"/>
              <a:t>                        </a:t>
            </a:r>
          </a:p>
          <a:p>
            <a:r>
              <a:rPr lang="de-DE" sz="2200" dirty="0" err="1" smtClean="0"/>
              <a:t>Build</a:t>
            </a:r>
            <a:r>
              <a:rPr lang="de-DE" sz="2200" dirty="0" smtClean="0"/>
              <a:t> </a:t>
            </a:r>
            <a:r>
              <a:rPr lang="de-DE" sz="2200" dirty="0" err="1" smtClean="0"/>
              <a:t>up</a:t>
            </a:r>
            <a:r>
              <a:rPr lang="de-DE" sz="2200" dirty="0" smtClean="0"/>
              <a:t> </a:t>
            </a:r>
            <a:r>
              <a:rPr lang="de-DE" sz="2200" dirty="0" err="1" smtClean="0"/>
              <a:t>processes</a:t>
            </a:r>
            <a:r>
              <a:rPr lang="de-DE" sz="2200" dirty="0" smtClean="0"/>
              <a:t>                 	Focus on relational </a:t>
            </a:r>
            <a:r>
              <a:rPr lang="de-DE" sz="2200" dirty="0" err="1" smtClean="0"/>
              <a:t>tasks</a:t>
            </a:r>
            <a:endParaRPr lang="de-DE" sz="2200" dirty="0" smtClean="0"/>
          </a:p>
          <a:p>
            <a:r>
              <a:rPr lang="de-DE" sz="2200" dirty="0" err="1" smtClean="0"/>
              <a:t>Direct</a:t>
            </a:r>
            <a:r>
              <a:rPr lang="de-DE" sz="2200" dirty="0" smtClean="0"/>
              <a:t> </a:t>
            </a:r>
            <a:r>
              <a:rPr lang="de-DE" sz="2200" dirty="0" err="1" smtClean="0"/>
              <a:t>processes</a:t>
            </a:r>
            <a:r>
              <a:rPr lang="de-DE" sz="2200" dirty="0" smtClean="0"/>
              <a:t>                   	Promote </a:t>
            </a:r>
            <a:r>
              <a:rPr lang="de-DE" sz="2200" dirty="0" err="1" smtClean="0"/>
              <a:t>job</a:t>
            </a:r>
            <a:r>
              <a:rPr lang="de-DE" sz="2200" dirty="0" smtClean="0"/>
              <a:t> </a:t>
            </a:r>
            <a:r>
              <a:rPr lang="de-DE" sz="2200" dirty="0" err="1" smtClean="0"/>
              <a:t>satisfaction</a:t>
            </a:r>
            <a:endParaRPr lang="de-DE" sz="2200" dirty="0" smtClean="0"/>
          </a:p>
          <a:p>
            <a:r>
              <a:rPr lang="de-DE" sz="2200" dirty="0" err="1" smtClean="0"/>
              <a:t>Factual</a:t>
            </a:r>
            <a:r>
              <a:rPr lang="de-DE" sz="2200" dirty="0" smtClean="0"/>
              <a:t> </a:t>
            </a:r>
            <a:r>
              <a:rPr lang="de-DE" sz="2200" dirty="0" err="1" smtClean="0"/>
              <a:t>tasks</a:t>
            </a:r>
            <a:r>
              <a:rPr lang="de-DE" sz="2200" dirty="0" smtClean="0"/>
              <a:t>                           	Promote </a:t>
            </a:r>
            <a:r>
              <a:rPr lang="de-DE" sz="2200" dirty="0" err="1" smtClean="0"/>
              <a:t>motivation</a:t>
            </a:r>
            <a:endParaRPr lang="de-DE" sz="2200" dirty="0" smtClean="0"/>
          </a:p>
          <a:p>
            <a:r>
              <a:rPr lang="de-DE" sz="2200" dirty="0" err="1" smtClean="0"/>
              <a:t>Specialised</a:t>
            </a:r>
            <a:r>
              <a:rPr lang="de-DE" sz="2200" dirty="0" smtClean="0"/>
              <a:t> </a:t>
            </a:r>
            <a:r>
              <a:rPr lang="de-DE" sz="2200" dirty="0" err="1" smtClean="0"/>
              <a:t>competences</a:t>
            </a:r>
            <a:r>
              <a:rPr lang="de-DE" sz="2200" dirty="0" smtClean="0"/>
              <a:t>        	</a:t>
            </a:r>
            <a:r>
              <a:rPr lang="de-DE" sz="2200" dirty="0" err="1" smtClean="0"/>
              <a:t>Reflect</a:t>
            </a:r>
            <a:r>
              <a:rPr lang="de-DE" sz="2200" dirty="0" smtClean="0"/>
              <a:t> Individual </a:t>
            </a:r>
            <a:r>
              <a:rPr lang="de-DE" sz="2200" dirty="0" err="1" smtClean="0"/>
              <a:t>and</a:t>
            </a:r>
            <a:r>
              <a:rPr lang="de-DE" sz="2200" dirty="0" smtClean="0"/>
              <a:t/>
            </a:r>
            <a:br>
              <a:rPr lang="de-DE" sz="2200" dirty="0" smtClean="0"/>
            </a:br>
            <a:r>
              <a:rPr lang="de-DE" sz="2200" dirty="0" smtClean="0"/>
              <a:t>                                            	</a:t>
            </a:r>
            <a:r>
              <a:rPr lang="de-DE" sz="2200" dirty="0" err="1" smtClean="0"/>
              <a:t>social</a:t>
            </a:r>
            <a:r>
              <a:rPr lang="de-DE" sz="2200" dirty="0" smtClean="0"/>
              <a:t> </a:t>
            </a:r>
            <a:r>
              <a:rPr lang="de-DE" sz="2200" dirty="0" err="1" smtClean="0"/>
              <a:t>needs</a:t>
            </a:r>
            <a:endParaRPr lang="de-DE" sz="2200" dirty="0" smtClean="0"/>
          </a:p>
          <a:p>
            <a:r>
              <a:rPr lang="de-DE" sz="2200" dirty="0" err="1" smtClean="0"/>
              <a:t>Optimise</a:t>
            </a:r>
            <a:r>
              <a:rPr lang="de-DE" sz="2200" dirty="0" smtClean="0"/>
              <a:t> </a:t>
            </a:r>
            <a:r>
              <a:rPr lang="de-DE" sz="2200" dirty="0" err="1" smtClean="0"/>
              <a:t>productivity</a:t>
            </a:r>
            <a:r>
              <a:rPr lang="de-DE" sz="2200" dirty="0" smtClean="0"/>
              <a:t>                	Bring </a:t>
            </a:r>
            <a:r>
              <a:rPr lang="de-DE" sz="2200" dirty="0" err="1" smtClean="0"/>
              <a:t>the</a:t>
            </a:r>
            <a:r>
              <a:rPr lang="de-DE" sz="2200" dirty="0" smtClean="0"/>
              <a:t> </a:t>
            </a:r>
            <a:r>
              <a:rPr lang="de-DE" sz="2200" dirty="0" err="1" smtClean="0"/>
              <a:t>employees</a:t>
            </a:r>
            <a:r>
              <a:rPr lang="de-DE" sz="2200" dirty="0" smtClean="0"/>
              <a:t>‘</a:t>
            </a:r>
            <a:br>
              <a:rPr lang="de-DE" sz="2200" dirty="0" smtClean="0"/>
            </a:br>
            <a:r>
              <a:rPr lang="de-DE" sz="2200" dirty="0" smtClean="0"/>
              <a:t>                                            	</a:t>
            </a:r>
            <a:r>
              <a:rPr lang="de-DE" sz="2200" dirty="0" err="1" smtClean="0"/>
              <a:t>goals</a:t>
            </a:r>
            <a:r>
              <a:rPr lang="de-DE" sz="2200" dirty="0" smtClean="0"/>
              <a:t> </a:t>
            </a:r>
            <a:r>
              <a:rPr lang="de-DE" sz="2200" dirty="0" err="1" smtClean="0"/>
              <a:t>into</a:t>
            </a:r>
            <a:r>
              <a:rPr lang="de-DE" sz="2200" dirty="0" smtClean="0"/>
              <a:t> </a:t>
            </a:r>
            <a:r>
              <a:rPr lang="de-DE" sz="2200" dirty="0" err="1" smtClean="0"/>
              <a:t>harmony</a:t>
            </a:r>
            <a:r>
              <a:rPr lang="de-DE" sz="2200" dirty="0" smtClean="0"/>
              <a:t> </a:t>
            </a:r>
            <a:r>
              <a:rPr lang="de-DE" sz="2200" dirty="0" err="1" smtClean="0"/>
              <a:t>with</a:t>
            </a:r>
            <a:r>
              <a:rPr lang="de-DE" sz="2200" dirty="0" smtClean="0"/>
              <a:t/>
            </a:r>
            <a:br>
              <a:rPr lang="de-DE" sz="2200" dirty="0" smtClean="0"/>
            </a:br>
            <a:r>
              <a:rPr lang="de-DE" sz="2200" dirty="0" smtClean="0"/>
              <a:t>                                            	</a:t>
            </a:r>
            <a:r>
              <a:rPr lang="de-DE" sz="2200" dirty="0" err="1" smtClean="0"/>
              <a:t>the</a:t>
            </a:r>
            <a:r>
              <a:rPr lang="de-DE" sz="2200" dirty="0" smtClean="0"/>
              <a:t> </a:t>
            </a:r>
            <a:r>
              <a:rPr lang="de-DE" sz="2200" dirty="0" err="1" smtClean="0"/>
              <a:t>organisation‘s</a:t>
            </a:r>
            <a:r>
              <a:rPr lang="de-DE" sz="2200" dirty="0" smtClean="0"/>
              <a:t> </a:t>
            </a:r>
            <a:r>
              <a:rPr lang="de-DE" sz="2200" dirty="0" err="1" smtClean="0"/>
              <a:t>goals</a:t>
            </a:r>
            <a:r>
              <a:rPr lang="de-DE" sz="2200" dirty="0" smtClean="0"/>
              <a:t>                                                       </a:t>
            </a:r>
          </a:p>
          <a:p>
            <a:r>
              <a:rPr lang="de-DE" sz="2200" dirty="0"/>
              <a:t> </a:t>
            </a:r>
            <a:r>
              <a:rPr lang="de-DE" sz="2200" dirty="0" smtClean="0"/>
              <a:t>                                                          </a:t>
            </a:r>
            <a:br>
              <a:rPr lang="de-DE" sz="2200" dirty="0" smtClean="0"/>
            </a:br>
            <a:r>
              <a:rPr lang="de-DE" sz="2200" dirty="0" smtClean="0"/>
              <a:t>          </a:t>
            </a:r>
          </a:p>
        </p:txBody>
      </p:sp>
      <p:sp>
        <p:nvSpPr>
          <p:cNvPr id="8196"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F1105089-7FDE-4C7F-A0B5-6FAB1F269B77}" type="slidenum">
              <a:rPr lang="de-DE" altLang="de-DE" sz="1200"/>
              <a:pPr algn="r" eaLnBrk="1" hangingPunct="1">
                <a:spcBef>
                  <a:spcPct val="0"/>
                </a:spcBef>
                <a:buClrTx/>
                <a:buFontTx/>
                <a:buNone/>
              </a:pPr>
              <a:t>4</a:t>
            </a:fld>
            <a:endParaRPr lang="de-DE" altLang="de-DE" sz="1200"/>
          </a:p>
        </p:txBody>
      </p:sp>
      <p:sp>
        <p:nvSpPr>
          <p:cNvPr id="8197" name="Text Box 4"/>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8198"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extLst>
      <p:ext uri="{BB962C8B-B14F-4D97-AF65-F5344CB8AC3E}">
        <p14:creationId xmlns:p14="http://schemas.microsoft.com/office/powerpoint/2010/main" val="3032375762"/>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Grafik 23" descr="eisberg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2938" y="2357438"/>
            <a:ext cx="4721225"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Grafik 10" descr="klammer.jpg"/>
          <p:cNvPicPr>
            <a:picLocks/>
          </p:cNvPicPr>
          <p:nvPr/>
        </p:nvPicPr>
        <p:blipFill>
          <a:blip r:embed="rId4">
            <a:extLst>
              <a:ext uri="{28A0092B-C50C-407E-A947-70E740481C1C}">
                <a14:useLocalDpi xmlns:a14="http://schemas.microsoft.com/office/drawing/2010/main" val="0"/>
              </a:ext>
            </a:extLst>
          </a:blip>
          <a:srcRect/>
          <a:stretch>
            <a:fillRect/>
          </a:stretch>
        </p:blipFill>
        <p:spPr bwMode="auto">
          <a:xfrm>
            <a:off x="6548438" y="2857500"/>
            <a:ext cx="125412" cy="306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4" name="Titel 1"/>
          <p:cNvSpPr>
            <a:spLocks noGrp="1"/>
          </p:cNvSpPr>
          <p:nvPr>
            <p:ph type="title"/>
          </p:nvPr>
        </p:nvSpPr>
        <p:spPr bwMode="auto">
          <a:xfrm>
            <a:off x="485775" y="922338"/>
            <a:ext cx="8229600" cy="4905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z="2400" dirty="0" smtClean="0"/>
              <a:t>Leadership </a:t>
            </a:r>
            <a:r>
              <a:rPr lang="de-DE" altLang="de-DE" sz="2400" dirty="0" err="1" smtClean="0"/>
              <a:t>competencies</a:t>
            </a:r>
            <a:r>
              <a:rPr lang="de-DE" altLang="de-DE" sz="2400" dirty="0" smtClean="0"/>
              <a:t> </a:t>
            </a:r>
            <a:r>
              <a:rPr lang="de-DE" altLang="de-DE" sz="2400" dirty="0" smtClean="0"/>
              <a:t>- </a:t>
            </a:r>
            <a:r>
              <a:rPr lang="de-DE" altLang="de-DE" sz="2400" dirty="0" err="1" smtClean="0"/>
              <a:t>Iceberg</a:t>
            </a:r>
            <a:r>
              <a:rPr lang="de-DE" altLang="de-DE" sz="2400" dirty="0" smtClean="0"/>
              <a:t> </a:t>
            </a:r>
            <a:r>
              <a:rPr lang="de-DE" altLang="de-DE" sz="2400" dirty="0" err="1" smtClean="0"/>
              <a:t>model</a:t>
            </a:r>
            <a:endParaRPr lang="de-DE" altLang="de-DE" sz="2400" dirty="0" smtClean="0"/>
          </a:p>
        </p:txBody>
      </p:sp>
      <p:pic>
        <p:nvPicPr>
          <p:cNvPr id="25605" name="Grafik 8" descr="klamme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48438" y="2389188"/>
            <a:ext cx="119062"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6" name="Textfeld 12"/>
          <p:cNvSpPr txBox="1">
            <a:spLocks noChangeArrowheads="1"/>
          </p:cNvSpPr>
          <p:nvPr/>
        </p:nvSpPr>
        <p:spPr bwMode="auto">
          <a:xfrm>
            <a:off x="6715125" y="2214563"/>
            <a:ext cx="17145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de-DE" altLang="de-DE" sz="1400"/>
              <a:t>rational, observable aspects 15 percent</a:t>
            </a:r>
          </a:p>
        </p:txBody>
      </p:sp>
      <p:sp>
        <p:nvSpPr>
          <p:cNvPr id="25607" name="Textfeld 13"/>
          <p:cNvSpPr txBox="1">
            <a:spLocks noChangeArrowheads="1"/>
          </p:cNvSpPr>
          <p:nvPr/>
        </p:nvSpPr>
        <p:spPr bwMode="auto">
          <a:xfrm>
            <a:off x="6715125" y="4071938"/>
            <a:ext cx="1528763"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de-DE" sz="1400"/>
              <a:t>affective, hidden aspects </a:t>
            </a:r>
            <a:br>
              <a:rPr lang="en-US" altLang="de-DE" sz="1400"/>
            </a:br>
            <a:r>
              <a:rPr lang="en-US" altLang="de-DE" sz="1400"/>
              <a:t>85 percent</a:t>
            </a:r>
            <a:endParaRPr lang="de-DE" altLang="de-DE" sz="1400"/>
          </a:p>
        </p:txBody>
      </p:sp>
      <p:sp>
        <p:nvSpPr>
          <p:cNvPr id="25608" name="Textfeld 14"/>
          <p:cNvSpPr txBox="1">
            <a:spLocks noChangeArrowheads="1"/>
          </p:cNvSpPr>
          <p:nvPr/>
        </p:nvSpPr>
        <p:spPr bwMode="auto">
          <a:xfrm>
            <a:off x="785813" y="1857375"/>
            <a:ext cx="3500437"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14000"/>
              </a:lnSpc>
            </a:pPr>
            <a:r>
              <a:rPr lang="en-US" altLang="de-DE" sz="1400" b="1" dirty="0"/>
              <a:t>Factual </a:t>
            </a:r>
            <a:r>
              <a:rPr lang="en-US" altLang="de-DE" sz="1400" b="1" dirty="0" smtClean="0"/>
              <a:t>level (management): </a:t>
            </a:r>
            <a:r>
              <a:rPr lang="en-US" altLang="de-DE" sz="1400" dirty="0"/>
              <a:t/>
            </a:r>
            <a:br>
              <a:rPr lang="en-US" altLang="de-DE" sz="1400" dirty="0"/>
            </a:br>
            <a:r>
              <a:rPr lang="en-US" altLang="de-DE" sz="1400" dirty="0"/>
              <a:t>strategy, planning, controlling, </a:t>
            </a:r>
            <a:r>
              <a:rPr lang="en-US" altLang="de-DE" sz="1400" dirty="0" err="1"/>
              <a:t>organisational</a:t>
            </a:r>
            <a:r>
              <a:rPr lang="en-US" altLang="de-DE" sz="1400" dirty="0"/>
              <a:t> charts, job descriptions, processes</a:t>
            </a:r>
            <a:r>
              <a:rPr lang="de-DE" altLang="de-DE" sz="1400" dirty="0"/>
              <a:t> …</a:t>
            </a:r>
          </a:p>
        </p:txBody>
      </p:sp>
      <p:sp>
        <p:nvSpPr>
          <p:cNvPr id="25609" name="Textfeld 15"/>
          <p:cNvSpPr txBox="1">
            <a:spLocks noChangeArrowheads="1"/>
          </p:cNvSpPr>
          <p:nvPr/>
        </p:nvSpPr>
        <p:spPr bwMode="auto">
          <a:xfrm>
            <a:off x="928688" y="3643313"/>
            <a:ext cx="40005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114000"/>
              </a:lnSpc>
            </a:pPr>
            <a:r>
              <a:rPr lang="en-US" altLang="de-DE" sz="1400" b="1" dirty="0"/>
              <a:t>Interpersonal </a:t>
            </a:r>
            <a:r>
              <a:rPr lang="en-US" altLang="de-DE" sz="1400" b="1" dirty="0" smtClean="0"/>
              <a:t>level (leadership): </a:t>
            </a:r>
            <a:r>
              <a:rPr lang="en-US" altLang="de-DE" sz="1400" dirty="0"/>
              <a:t/>
            </a:r>
            <a:br>
              <a:rPr lang="en-US" altLang="de-DE" sz="1400" dirty="0"/>
            </a:br>
            <a:r>
              <a:rPr lang="en-US" altLang="de-DE" sz="1400" dirty="0"/>
              <a:t>distribution of power, group dynamics, interactions, values, roles, needs, expectations, fears, motivations, corporate culture …</a:t>
            </a:r>
            <a:endParaRPr lang="de-DE" altLang="de-DE" sz="1400" dirty="0"/>
          </a:p>
        </p:txBody>
      </p:sp>
      <p:cxnSp>
        <p:nvCxnSpPr>
          <p:cNvPr id="6" name="Gerade Verbindung 5"/>
          <p:cNvCxnSpPr/>
          <p:nvPr/>
        </p:nvCxnSpPr>
        <p:spPr>
          <a:xfrm>
            <a:off x="714375" y="2927350"/>
            <a:ext cx="5929313" cy="1588"/>
          </a:xfrm>
          <a:prstGeom prst="line">
            <a:avLst/>
          </a:prstGeom>
          <a:ln>
            <a:solidFill>
              <a:srgbClr val="404040"/>
            </a:solidFill>
            <a:prstDash val="sysDot"/>
          </a:ln>
        </p:spPr>
        <p:style>
          <a:lnRef idx="1">
            <a:schemeClr val="accent1"/>
          </a:lnRef>
          <a:fillRef idx="0">
            <a:schemeClr val="accent1"/>
          </a:fillRef>
          <a:effectRef idx="0">
            <a:schemeClr val="accent1"/>
          </a:effectRef>
          <a:fontRef idx="minor">
            <a:schemeClr val="tx1"/>
          </a:fontRef>
        </p:style>
      </p:cxnSp>
      <p:sp>
        <p:nvSpPr>
          <p:cNvPr id="23" name="Rechteck 22"/>
          <p:cNvSpPr/>
          <p:nvPr/>
        </p:nvSpPr>
        <p:spPr>
          <a:xfrm>
            <a:off x="6500813" y="5857875"/>
            <a:ext cx="285750" cy="285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e-DE"/>
          </a:p>
        </p:txBody>
      </p:sp>
    </p:spTree>
    <p:extLst>
      <p:ext uri="{BB962C8B-B14F-4D97-AF65-F5344CB8AC3E}">
        <p14:creationId xmlns:p14="http://schemas.microsoft.com/office/powerpoint/2010/main" val="257742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Inhaltsplatzhalter 2"/>
          <p:cNvSpPr>
            <a:spLocks noGrp="1"/>
          </p:cNvSpPr>
          <p:nvPr>
            <p:ph idx="1"/>
          </p:nvPr>
        </p:nvSpPr>
        <p:spPr bwMode="auto">
          <a:xfrm>
            <a:off x="500063" y="1988840"/>
            <a:ext cx="4000500" cy="2880320"/>
          </a:xfrm>
          <a:ln>
            <a:miter lim="800000"/>
            <a:headEnd/>
            <a:tailEnd/>
          </a:ln>
        </p:spPr>
        <p:txBody>
          <a:bodyPr vert="horz" wrap="square" lIns="91440" tIns="45720" rIns="91440" bIns="45720" numCol="1" anchor="t" anchorCtr="0" compatLnSpc="1">
            <a:prstTxWarp prst="textNoShape">
              <a:avLst/>
            </a:prstTxWarp>
          </a:bodyPr>
          <a:lstStyle/>
          <a:p>
            <a:pPr marL="0" indent="0">
              <a:lnSpc>
                <a:spcPct val="114000"/>
              </a:lnSpc>
              <a:spcBef>
                <a:spcPts val="0"/>
              </a:spcBef>
              <a:spcAft>
                <a:spcPts val="1200"/>
              </a:spcAft>
              <a:buClr>
                <a:srgbClr val="00A8B0"/>
              </a:buClr>
              <a:buFont typeface="Wingdings" panose="05000000000000000000" pitchFamily="2" charset="2"/>
              <a:buNone/>
              <a:defRPr/>
            </a:pPr>
            <a:r>
              <a:rPr lang="en-US" sz="2000" b="1" dirty="0" smtClean="0"/>
              <a:t>Task of leadership is to</a:t>
            </a:r>
            <a:r>
              <a:rPr lang="de-DE" sz="2000" b="1" dirty="0" smtClean="0"/>
              <a:t> </a:t>
            </a:r>
            <a:r>
              <a:rPr lang="en-US" sz="2000" b="1" dirty="0" smtClean="0"/>
              <a:t>create an own, individual "leadership toolbox"</a:t>
            </a:r>
            <a:r>
              <a:rPr lang="de-DE" sz="2000" b="1" dirty="0" smtClean="0"/>
              <a:t>. </a:t>
            </a:r>
          </a:p>
          <a:p>
            <a:pPr marL="0" indent="0">
              <a:lnSpc>
                <a:spcPct val="114000"/>
              </a:lnSpc>
              <a:spcBef>
                <a:spcPts val="0"/>
              </a:spcBef>
              <a:spcAft>
                <a:spcPts val="600"/>
              </a:spcAft>
              <a:buClr>
                <a:srgbClr val="00A8B0"/>
              </a:buClr>
              <a:buFont typeface="Wingdings" panose="05000000000000000000" pitchFamily="2" charset="2"/>
              <a:buNone/>
              <a:defRPr/>
            </a:pPr>
            <a:r>
              <a:rPr lang="en-US" sz="2000" b="1" dirty="0" smtClean="0"/>
              <a:t>These include: </a:t>
            </a:r>
          </a:p>
          <a:p>
            <a:pPr marL="285750" indent="-285750">
              <a:lnSpc>
                <a:spcPct val="114000"/>
              </a:lnSpc>
              <a:spcBef>
                <a:spcPts val="0"/>
              </a:spcBef>
              <a:spcAft>
                <a:spcPts val="600"/>
              </a:spcAft>
              <a:buClr>
                <a:srgbClr val="00A8B0"/>
              </a:buClr>
              <a:buFont typeface="Wingdings" panose="05000000000000000000" pitchFamily="2" charset="2"/>
              <a:buChar char="Ø"/>
              <a:defRPr/>
            </a:pPr>
            <a:r>
              <a:rPr lang="en-US" sz="2000" b="1" dirty="0" smtClean="0"/>
              <a:t>the ability to activate their own skills </a:t>
            </a:r>
          </a:p>
          <a:p>
            <a:pPr marL="285750" indent="-285750">
              <a:lnSpc>
                <a:spcPct val="114000"/>
              </a:lnSpc>
              <a:spcBef>
                <a:spcPts val="0"/>
              </a:spcBef>
              <a:spcAft>
                <a:spcPts val="600"/>
              </a:spcAft>
              <a:buClr>
                <a:srgbClr val="00A8B0"/>
              </a:buClr>
              <a:buFont typeface="Wingdings" panose="05000000000000000000" pitchFamily="2" charset="2"/>
              <a:buChar char="Ø"/>
              <a:defRPr/>
            </a:pPr>
            <a:r>
              <a:rPr lang="en-US" sz="2000" b="1" dirty="0" smtClean="0"/>
              <a:t>know the appropriate tools and apply these</a:t>
            </a:r>
            <a:endParaRPr lang="de-DE" sz="2000" b="1" dirty="0" smtClean="0"/>
          </a:p>
        </p:txBody>
      </p:sp>
      <p:pic>
        <p:nvPicPr>
          <p:cNvPr id="20483" name="Grafik 4" descr="DSC_5314.JPG"/>
          <p:cNvPicPr>
            <a:picLocks noChangeAspect="1"/>
          </p:cNvPicPr>
          <p:nvPr/>
        </p:nvPicPr>
        <p:blipFill>
          <a:blip r:embed="rId2">
            <a:extLst>
              <a:ext uri="{28A0092B-C50C-407E-A947-70E740481C1C}">
                <a14:useLocalDpi xmlns:a14="http://schemas.microsoft.com/office/drawing/2010/main" val="0"/>
              </a:ext>
            </a:extLst>
          </a:blip>
          <a:srcRect l="2802" r="30241"/>
          <a:stretch>
            <a:fillRect/>
          </a:stretch>
        </p:blipFill>
        <p:spPr bwMode="auto">
          <a:xfrm>
            <a:off x="5072063" y="1785938"/>
            <a:ext cx="3214687" cy="32146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0484" name="Titel 1"/>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de-DE" altLang="de-DE" smtClean="0"/>
              <a:t>Leadership tasks</a:t>
            </a:r>
          </a:p>
        </p:txBody>
      </p:sp>
    </p:spTree>
    <p:extLst>
      <p:ext uri="{BB962C8B-B14F-4D97-AF65-F5344CB8AC3E}">
        <p14:creationId xmlns:p14="http://schemas.microsoft.com/office/powerpoint/2010/main" val="20713157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7</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err="1" smtClean="0">
                <a:solidFill>
                  <a:srgbClr val="C60073"/>
                </a:solidFill>
              </a:rPr>
              <a:t>Behavioural</a:t>
            </a:r>
            <a:r>
              <a:rPr lang="de-DE" altLang="de-DE" sz="2800" b="1" dirty="0" smtClean="0">
                <a:solidFill>
                  <a:srgbClr val="C60073"/>
                </a:solidFill>
              </a:rPr>
              <a:t> </a:t>
            </a:r>
            <a:r>
              <a:rPr lang="de-DE" altLang="de-DE" sz="2800" b="1" dirty="0" err="1" smtClean="0">
                <a:solidFill>
                  <a:srgbClr val="C60073"/>
                </a:solidFill>
              </a:rPr>
              <a:t>dimensions</a:t>
            </a:r>
            <a:r>
              <a:rPr lang="de-DE" altLang="de-DE" sz="2800" b="1" dirty="0" smtClean="0">
                <a:solidFill>
                  <a:srgbClr val="C60073"/>
                </a:solidFill>
              </a:rPr>
              <a:t> </a:t>
            </a:r>
            <a:r>
              <a:rPr lang="de-DE" altLang="de-DE" sz="2800" b="1" dirty="0" err="1" smtClean="0">
                <a:solidFill>
                  <a:srgbClr val="C60073"/>
                </a:solidFill>
              </a:rPr>
              <a:t>of</a:t>
            </a:r>
            <a:r>
              <a:rPr lang="de-DE" altLang="de-DE" sz="2800" b="1" dirty="0" smtClean="0">
                <a:solidFill>
                  <a:srgbClr val="C60073"/>
                </a:solidFill>
              </a:rPr>
              <a:t> </a:t>
            </a:r>
            <a:r>
              <a:rPr lang="de-DE" altLang="de-DE" sz="2800" b="1" dirty="0" err="1" smtClean="0">
                <a:solidFill>
                  <a:srgbClr val="C60073"/>
                </a:solidFill>
              </a:rPr>
              <a:t>leaders</a:t>
            </a:r>
            <a:endParaRPr lang="de-DE" altLang="de-DE" sz="2800" b="1" dirty="0">
              <a:solidFill>
                <a:srgbClr val="C60073"/>
              </a:solidFill>
            </a:endParaRPr>
          </a:p>
        </p:txBody>
      </p:sp>
      <p:sp>
        <p:nvSpPr>
          <p:cNvPr id="11270" name="Text Box 5"/>
          <p:cNvSpPr txBox="1">
            <a:spLocks noChangeArrowheads="1"/>
          </p:cNvSpPr>
          <p:nvPr/>
        </p:nvSpPr>
        <p:spPr bwMode="auto">
          <a:xfrm>
            <a:off x="682625" y="1903413"/>
            <a:ext cx="6783388"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marL="571500" indent="-571500">
              <a:spcBef>
                <a:spcPts val="700"/>
              </a:spcBef>
              <a:buClr>
                <a:srgbClr val="C00073"/>
              </a:buClr>
              <a:buFont typeface="Arial" panose="020B0604020202020204" pitchFamily="34" charset="0"/>
              <a:buChar char="•"/>
            </a:pPr>
            <a:r>
              <a:rPr lang="en-GB" altLang="de-DE" sz="3200" b="1" dirty="0" smtClean="0"/>
              <a:t>Persuasion skills</a:t>
            </a:r>
          </a:p>
          <a:p>
            <a:pPr marL="571500" indent="-571500">
              <a:spcBef>
                <a:spcPts val="700"/>
              </a:spcBef>
              <a:buClr>
                <a:srgbClr val="C00073"/>
              </a:buClr>
              <a:buFont typeface="Arial" panose="020B0604020202020204" pitchFamily="34" charset="0"/>
              <a:buChar char="•"/>
            </a:pPr>
            <a:endParaRPr lang="en-GB" altLang="de-DE" sz="3200" b="1" dirty="0"/>
          </a:p>
          <a:p>
            <a:pPr marL="571500" indent="-571500">
              <a:spcBef>
                <a:spcPts val="700"/>
              </a:spcBef>
              <a:buClr>
                <a:srgbClr val="C00073"/>
              </a:buClr>
              <a:buFont typeface="Arial" panose="020B0604020202020204" pitchFamily="34" charset="0"/>
              <a:buChar char="•"/>
            </a:pPr>
            <a:r>
              <a:rPr lang="en-GB" altLang="de-DE" sz="3200" b="1" dirty="0" smtClean="0"/>
              <a:t>Assertiveness</a:t>
            </a:r>
          </a:p>
          <a:p>
            <a:pPr marL="571500" indent="-571500">
              <a:spcBef>
                <a:spcPts val="700"/>
              </a:spcBef>
              <a:buClr>
                <a:srgbClr val="C00073"/>
              </a:buClr>
              <a:buFont typeface="Arial" panose="020B0604020202020204" pitchFamily="34" charset="0"/>
              <a:buChar char="•"/>
            </a:pPr>
            <a:endParaRPr lang="en-GB" altLang="de-DE" sz="3200" b="1" dirty="0"/>
          </a:p>
          <a:p>
            <a:pPr marL="571500" indent="-571500">
              <a:spcBef>
                <a:spcPts val="700"/>
              </a:spcBef>
              <a:buClr>
                <a:srgbClr val="C00073"/>
              </a:buClr>
              <a:buFont typeface="Arial" panose="020B0604020202020204" pitchFamily="34" charset="0"/>
              <a:buChar char="•"/>
            </a:pPr>
            <a:r>
              <a:rPr lang="en-GB" altLang="de-DE" sz="3200" b="1" dirty="0" smtClean="0"/>
              <a:t>Cooperative ability</a:t>
            </a:r>
          </a:p>
          <a:p>
            <a:pPr marL="571500" indent="-571500">
              <a:spcBef>
                <a:spcPts val="700"/>
              </a:spcBef>
              <a:buClr>
                <a:srgbClr val="C00073"/>
              </a:buClr>
              <a:buFont typeface="Arial" panose="020B0604020202020204" pitchFamily="34" charset="0"/>
              <a:buChar char="•"/>
            </a:pPr>
            <a:endParaRPr lang="en-GB" altLang="de-DE" sz="3200" b="1" dirty="0"/>
          </a:p>
          <a:p>
            <a:pPr marL="571500" indent="-571500">
              <a:spcBef>
                <a:spcPts val="700"/>
              </a:spcBef>
              <a:buClr>
                <a:srgbClr val="C00073"/>
              </a:buClr>
              <a:buFont typeface="Arial" panose="020B0604020202020204" pitchFamily="34" charset="0"/>
              <a:buChar char="•"/>
            </a:pPr>
            <a:r>
              <a:rPr lang="en-GB" altLang="de-DE" sz="3200" b="1" dirty="0" smtClean="0"/>
              <a:t>Empathy</a:t>
            </a:r>
            <a:endParaRPr lang="en-GB" altLang="de-DE" sz="3200" b="1" dirty="0"/>
          </a:p>
        </p:txBody>
      </p:sp>
    </p:spTree>
    <p:extLst>
      <p:ext uri="{BB962C8B-B14F-4D97-AF65-F5344CB8AC3E}">
        <p14:creationId xmlns:p14="http://schemas.microsoft.com/office/powerpoint/2010/main" val="637454654"/>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3B180DC9-9793-4B67-8E2F-105286308328}" type="slidenum">
              <a:rPr lang="de-DE" altLang="de-DE" sz="1200"/>
              <a:pPr algn="r" eaLnBrk="1" hangingPunct="1">
                <a:spcBef>
                  <a:spcPct val="0"/>
                </a:spcBef>
                <a:buClrTx/>
                <a:buFontTx/>
                <a:buNone/>
              </a:pPr>
              <a:t>8</a:t>
            </a:fld>
            <a:endParaRPr lang="de-DE" altLang="de-DE" sz="1200"/>
          </a:p>
        </p:txBody>
      </p:sp>
      <p:sp>
        <p:nvSpPr>
          <p:cNvPr id="20483" name="Text Box 2"/>
          <p:cNvSpPr txBox="1">
            <a:spLocks noChangeArrowheads="1"/>
          </p:cNvSpPr>
          <p:nvPr/>
        </p:nvSpPr>
        <p:spPr bwMode="auto">
          <a:xfrm>
            <a:off x="684213" y="6524625"/>
            <a:ext cx="6119812"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20484" name="Text Box 3"/>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
        <p:nvSpPr>
          <p:cNvPr id="20485" name="Text Box 4"/>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Leadership </a:t>
            </a:r>
            <a:r>
              <a:rPr lang="de-DE" altLang="de-DE" sz="2800" b="1" dirty="0" err="1" smtClean="0">
                <a:solidFill>
                  <a:srgbClr val="C60073"/>
                </a:solidFill>
              </a:rPr>
              <a:t>behaviours</a:t>
            </a:r>
            <a:endParaRPr lang="de-DE" altLang="de-DE" sz="2800" b="1" dirty="0">
              <a:solidFill>
                <a:srgbClr val="C60073"/>
              </a:solidFill>
            </a:endParaRPr>
          </a:p>
        </p:txBody>
      </p:sp>
      <p:sp>
        <p:nvSpPr>
          <p:cNvPr id="11270" name="Text Box 5"/>
          <p:cNvSpPr txBox="1">
            <a:spLocks noChangeArrowheads="1"/>
          </p:cNvSpPr>
          <p:nvPr/>
        </p:nvSpPr>
        <p:spPr bwMode="auto">
          <a:xfrm>
            <a:off x="682625" y="1903413"/>
            <a:ext cx="6783388" cy="41132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ts val="700"/>
              </a:spcBef>
              <a:buClr>
                <a:srgbClr val="C00073"/>
              </a:buClr>
            </a:pPr>
            <a:r>
              <a:rPr lang="en-GB" altLang="de-DE" sz="2800" dirty="0" smtClean="0"/>
              <a:t>Leadership is . . .</a:t>
            </a:r>
          </a:p>
          <a:p>
            <a:pPr marL="457200" indent="-457200">
              <a:spcBef>
                <a:spcPts val="700"/>
              </a:spcBef>
              <a:buClr>
                <a:srgbClr val="C00073"/>
              </a:buClr>
              <a:buFont typeface="Arial" panose="020B0604020202020204" pitchFamily="34" charset="0"/>
              <a:buChar char="•"/>
            </a:pPr>
            <a:r>
              <a:rPr lang="en-GB" altLang="de-DE" sz="2800" dirty="0"/>
              <a:t>r</a:t>
            </a:r>
            <a:r>
              <a:rPr lang="en-GB" altLang="de-DE" sz="2800" dirty="0" smtClean="0"/>
              <a:t>ecognising the performance and value of others and their contributions.</a:t>
            </a:r>
          </a:p>
          <a:p>
            <a:pPr>
              <a:spcBef>
                <a:spcPts val="700"/>
              </a:spcBef>
              <a:buClr>
                <a:srgbClr val="C00073"/>
              </a:buClr>
              <a:buFont typeface="Arial" panose="020B0604020202020204" pitchFamily="34" charset="0"/>
              <a:buChar char="•"/>
            </a:pPr>
            <a:r>
              <a:rPr lang="de-DE" altLang="de-DE" sz="3000" dirty="0" smtClean="0"/>
              <a:t>   </a:t>
            </a:r>
            <a:r>
              <a:rPr lang="de-DE" altLang="de-DE" sz="2800" dirty="0" err="1" smtClean="0"/>
              <a:t>cooperation</a:t>
            </a:r>
            <a:r>
              <a:rPr lang="de-DE" altLang="de-DE" sz="2800" dirty="0" smtClean="0"/>
              <a:t> </a:t>
            </a:r>
            <a:r>
              <a:rPr lang="de-DE" altLang="de-DE" sz="2800" dirty="0" err="1" smtClean="0"/>
              <a:t>and</a:t>
            </a:r>
            <a:r>
              <a:rPr lang="de-DE" altLang="de-DE" sz="2800" dirty="0" smtClean="0"/>
              <a:t> </a:t>
            </a:r>
            <a:r>
              <a:rPr lang="de-DE" altLang="de-DE" sz="2800" dirty="0" err="1" smtClean="0"/>
              <a:t>control</a:t>
            </a:r>
            <a:r>
              <a:rPr lang="de-DE" altLang="de-DE" sz="2800" dirty="0" smtClean="0"/>
              <a:t>.</a:t>
            </a:r>
          </a:p>
          <a:p>
            <a:pPr>
              <a:spcBef>
                <a:spcPts val="700"/>
              </a:spcBef>
              <a:buClr>
                <a:srgbClr val="C00073"/>
              </a:buClr>
              <a:buFont typeface="Arial" panose="020B0604020202020204" pitchFamily="34" charset="0"/>
              <a:buChar char="•"/>
            </a:pPr>
            <a:r>
              <a:rPr lang="de-DE" altLang="de-DE" sz="2800" dirty="0"/>
              <a:t> </a:t>
            </a:r>
            <a:r>
              <a:rPr lang="de-DE" altLang="de-DE" sz="2800" dirty="0" smtClean="0"/>
              <a:t>  </a:t>
            </a:r>
            <a:r>
              <a:rPr lang="de-DE" altLang="de-DE" sz="2800" dirty="0" err="1" smtClean="0"/>
              <a:t>strategically</a:t>
            </a:r>
            <a:r>
              <a:rPr lang="de-DE" altLang="de-DE" sz="2800" dirty="0" smtClean="0"/>
              <a:t> </a:t>
            </a:r>
            <a:r>
              <a:rPr lang="de-DE" altLang="de-DE" sz="2800" dirty="0" err="1" smtClean="0"/>
              <a:t>using</a:t>
            </a:r>
            <a:r>
              <a:rPr lang="de-DE" altLang="de-DE" sz="2800" dirty="0" smtClean="0"/>
              <a:t> </a:t>
            </a:r>
            <a:r>
              <a:rPr lang="de-DE" altLang="de-DE" sz="2800" dirty="0" err="1" smtClean="0"/>
              <a:t>the</a:t>
            </a:r>
            <a:r>
              <a:rPr lang="de-DE" altLang="de-DE" sz="2800" dirty="0"/>
              <a:t> </a:t>
            </a:r>
            <a:r>
              <a:rPr lang="de-DE" altLang="de-DE" sz="2800" dirty="0" err="1" smtClean="0"/>
              <a:t>respective</a:t>
            </a:r>
            <a:r>
              <a:rPr lang="de-DE" altLang="de-DE" sz="2800" dirty="0" smtClean="0"/>
              <a:t> </a:t>
            </a:r>
            <a:br>
              <a:rPr lang="de-DE" altLang="de-DE" sz="2800" dirty="0" smtClean="0"/>
            </a:br>
            <a:r>
              <a:rPr lang="de-DE" altLang="de-DE" sz="2800" dirty="0" smtClean="0"/>
              <a:t>    </a:t>
            </a:r>
            <a:r>
              <a:rPr lang="de-DE" altLang="de-DE" sz="2800" dirty="0" err="1" smtClean="0"/>
              <a:t>skills</a:t>
            </a:r>
            <a:r>
              <a:rPr lang="de-DE" altLang="de-DE" sz="2800" dirty="0" smtClean="0"/>
              <a:t> </a:t>
            </a:r>
            <a:r>
              <a:rPr lang="de-DE" altLang="de-DE" sz="2800" dirty="0" err="1" smtClean="0"/>
              <a:t>of</a:t>
            </a:r>
            <a:r>
              <a:rPr lang="de-DE" altLang="de-DE" sz="2800" dirty="0" smtClean="0"/>
              <a:t> </a:t>
            </a:r>
            <a:r>
              <a:rPr lang="de-DE" altLang="de-DE" sz="2800" dirty="0" err="1" smtClean="0"/>
              <a:t>people</a:t>
            </a:r>
            <a:r>
              <a:rPr lang="de-DE" altLang="de-DE" sz="2800" dirty="0" smtClean="0"/>
              <a:t>.</a:t>
            </a:r>
          </a:p>
          <a:p>
            <a:pPr>
              <a:spcBef>
                <a:spcPts val="700"/>
              </a:spcBef>
              <a:buClr>
                <a:srgbClr val="C00073"/>
              </a:buClr>
              <a:buFont typeface="Arial" panose="020B0604020202020204" pitchFamily="34" charset="0"/>
              <a:buChar char="•"/>
            </a:pPr>
            <a:r>
              <a:rPr lang="de-DE" altLang="de-DE" sz="2800" dirty="0"/>
              <a:t> </a:t>
            </a:r>
            <a:r>
              <a:rPr lang="de-DE" altLang="de-DE" sz="2800" dirty="0" smtClean="0"/>
              <a:t>  </a:t>
            </a:r>
            <a:r>
              <a:rPr lang="de-DE" altLang="de-DE" sz="2800" dirty="0" err="1" smtClean="0"/>
              <a:t>embracing</a:t>
            </a:r>
            <a:r>
              <a:rPr lang="de-DE" altLang="de-DE" sz="2800" dirty="0" smtClean="0"/>
              <a:t> </a:t>
            </a:r>
            <a:r>
              <a:rPr lang="de-DE" altLang="de-DE" sz="2800" dirty="0" err="1" smtClean="0"/>
              <a:t>change</a:t>
            </a:r>
            <a:r>
              <a:rPr lang="de-DE" altLang="de-DE" sz="2800" dirty="0" smtClean="0"/>
              <a:t>.</a:t>
            </a:r>
          </a:p>
          <a:p>
            <a:pPr>
              <a:spcBef>
                <a:spcPts val="700"/>
              </a:spcBef>
              <a:buClr>
                <a:srgbClr val="C00073"/>
              </a:buClr>
              <a:buFont typeface="Arial" panose="020B0604020202020204" pitchFamily="34" charset="0"/>
              <a:buChar char="•"/>
            </a:pPr>
            <a:r>
              <a:rPr lang="de-DE" altLang="de-DE" sz="2800" dirty="0"/>
              <a:t> </a:t>
            </a:r>
            <a:r>
              <a:rPr lang="de-DE" altLang="de-DE" sz="2800" dirty="0" smtClean="0"/>
              <a:t>  </a:t>
            </a:r>
            <a:r>
              <a:rPr lang="de-DE" altLang="de-DE" sz="2800" dirty="0" err="1" smtClean="0"/>
              <a:t>life-long</a:t>
            </a:r>
            <a:r>
              <a:rPr lang="de-DE" altLang="de-DE" sz="2800" dirty="0" smtClean="0"/>
              <a:t> </a:t>
            </a:r>
            <a:r>
              <a:rPr lang="de-DE" altLang="de-DE" sz="2800" dirty="0" err="1" smtClean="0"/>
              <a:t>learning</a:t>
            </a:r>
            <a:r>
              <a:rPr lang="de-DE" altLang="de-DE" sz="2800" dirty="0" smtClean="0"/>
              <a:t>.</a:t>
            </a:r>
            <a:endParaRPr lang="en-GB" altLang="de-DE" sz="2800" dirty="0"/>
          </a:p>
        </p:txBody>
      </p:sp>
    </p:spTree>
    <p:extLst>
      <p:ext uri="{BB962C8B-B14F-4D97-AF65-F5344CB8AC3E}">
        <p14:creationId xmlns:p14="http://schemas.microsoft.com/office/powerpoint/2010/main" val="812237829"/>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682625" y="427038"/>
            <a:ext cx="5976938" cy="9858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spcBef>
                <a:spcPct val="0"/>
              </a:spcBef>
              <a:buClrTx/>
              <a:buFontTx/>
              <a:buNone/>
            </a:pPr>
            <a:r>
              <a:rPr lang="de-DE" altLang="de-DE" sz="2800" b="1" dirty="0" smtClean="0">
                <a:solidFill>
                  <a:srgbClr val="C60073"/>
                </a:solidFill>
              </a:rPr>
              <a:t>Traditional </a:t>
            </a:r>
            <a:r>
              <a:rPr lang="de-DE" altLang="de-DE" sz="2800" b="1" dirty="0" err="1" smtClean="0">
                <a:solidFill>
                  <a:srgbClr val="C60073"/>
                </a:solidFill>
              </a:rPr>
              <a:t>leadership</a:t>
            </a:r>
            <a:r>
              <a:rPr lang="de-DE" altLang="de-DE" sz="2800" b="1" dirty="0" smtClean="0">
                <a:solidFill>
                  <a:srgbClr val="C60073"/>
                </a:solidFill>
              </a:rPr>
              <a:t> </a:t>
            </a:r>
            <a:r>
              <a:rPr lang="de-DE" altLang="de-DE" sz="2800" b="1" dirty="0" err="1" smtClean="0">
                <a:solidFill>
                  <a:srgbClr val="C60073"/>
                </a:solidFill>
              </a:rPr>
              <a:t>styles</a:t>
            </a:r>
            <a:endParaRPr lang="de-DE" altLang="de-DE" sz="2800" b="1" dirty="0">
              <a:solidFill>
                <a:srgbClr val="C60073"/>
              </a:solidFill>
            </a:endParaRPr>
          </a:p>
        </p:txBody>
      </p:sp>
      <p:sp>
        <p:nvSpPr>
          <p:cNvPr id="2" name="Text Box 2"/>
          <p:cNvSpPr txBox="1">
            <a:spLocks noChangeArrowheads="1"/>
          </p:cNvSpPr>
          <p:nvPr/>
        </p:nvSpPr>
        <p:spPr bwMode="auto">
          <a:xfrm>
            <a:off x="900113" y="1988839"/>
            <a:ext cx="6912247" cy="40277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41313" indent="-341313">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1pPr>
            <a:lvl2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2pPr>
            <a:lvl3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3pPr>
            <a:lvl4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4pPr>
            <a:lvl5pPr>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sz="2400">
                <a:solidFill>
                  <a:srgbClr val="000000"/>
                </a:solidFill>
                <a:latin typeface="Arial" charset="0"/>
                <a:ea typeface="Microsoft YaHei" charset="-122"/>
              </a:defRPr>
            </a:lvl9pPr>
          </a:lstStyle>
          <a:p>
            <a:pPr>
              <a:spcBef>
                <a:spcPts val="600"/>
              </a:spcBef>
              <a:buClr>
                <a:srgbClr val="C00073"/>
              </a:buClr>
              <a:buSzPct val="100000"/>
              <a:buFont typeface="Arial" charset="0"/>
              <a:buChar char="•"/>
              <a:defRPr/>
            </a:pPr>
            <a:r>
              <a:rPr lang="de-DE" altLang="de-DE" sz="2200" b="1" dirty="0" smtClean="0">
                <a:solidFill>
                  <a:schemeClr val="tx1"/>
                </a:solidFill>
              </a:rPr>
              <a:t>Top-down </a:t>
            </a:r>
            <a:r>
              <a:rPr lang="de-DE" altLang="de-DE" sz="2200" b="1" dirty="0" err="1" smtClean="0">
                <a:solidFill>
                  <a:schemeClr val="tx1"/>
                </a:solidFill>
              </a:rPr>
              <a:t>leadership</a:t>
            </a:r>
            <a:r>
              <a:rPr lang="de-DE" altLang="de-DE" sz="2200" b="1" dirty="0" smtClean="0">
                <a:solidFill>
                  <a:schemeClr val="tx1"/>
                </a:solidFill>
              </a:rPr>
              <a:t>:</a:t>
            </a:r>
            <a:br>
              <a:rPr lang="de-DE" altLang="de-DE" sz="2200" b="1" dirty="0" smtClean="0">
                <a:solidFill>
                  <a:schemeClr val="tx1"/>
                </a:solidFill>
              </a:rPr>
            </a:br>
            <a:r>
              <a:rPr lang="de-DE" altLang="de-DE" sz="2200" dirty="0" err="1" smtClean="0">
                <a:solidFill>
                  <a:schemeClr val="tx1"/>
                </a:solidFill>
              </a:rPr>
              <a:t>Authoritative</a:t>
            </a:r>
            <a:r>
              <a:rPr lang="de-DE" altLang="de-DE" sz="2200" dirty="0" smtClean="0">
                <a:solidFill>
                  <a:schemeClr val="tx1"/>
                </a:solidFill>
              </a:rPr>
              <a:t>/</a:t>
            </a:r>
            <a:r>
              <a:rPr lang="de-DE" altLang="de-DE" sz="2200" dirty="0" err="1" smtClean="0">
                <a:solidFill>
                  <a:schemeClr val="tx1"/>
                </a:solidFill>
              </a:rPr>
              <a:t>autocratic</a:t>
            </a:r>
            <a:r>
              <a:rPr lang="de-DE" altLang="de-DE" sz="2200" dirty="0" smtClean="0">
                <a:solidFill>
                  <a:schemeClr val="tx1"/>
                </a:solidFill>
              </a:rPr>
              <a:t> </a:t>
            </a:r>
            <a:r>
              <a:rPr lang="de-DE" altLang="de-DE" sz="2200" dirty="0" err="1" smtClean="0">
                <a:solidFill>
                  <a:schemeClr val="tx1"/>
                </a:solidFill>
              </a:rPr>
              <a:t>leadership</a:t>
            </a:r>
            <a:r>
              <a:rPr lang="de-DE" altLang="de-DE" sz="2200" dirty="0" smtClean="0">
                <a:solidFill>
                  <a:schemeClr val="tx1"/>
                </a:solidFill>
              </a:rPr>
              <a:t> style</a:t>
            </a:r>
            <a:endParaRPr lang="de-DE" altLang="de-DE" sz="2200" dirty="0" smtClean="0"/>
          </a:p>
          <a:p>
            <a:pPr>
              <a:spcBef>
                <a:spcPts val="600"/>
              </a:spcBef>
              <a:buClr>
                <a:srgbClr val="C00073"/>
              </a:buClr>
              <a:buSzPct val="100000"/>
              <a:buFont typeface="Arial" charset="0"/>
              <a:buChar char="•"/>
              <a:defRPr/>
            </a:pPr>
            <a:endParaRPr lang="de-DE" altLang="de-DE" sz="2200" b="1" dirty="0"/>
          </a:p>
          <a:p>
            <a:pPr>
              <a:spcBef>
                <a:spcPts val="600"/>
              </a:spcBef>
              <a:buClr>
                <a:srgbClr val="C00073"/>
              </a:buClr>
              <a:buSzPct val="100000"/>
              <a:buFont typeface="Arial" charset="0"/>
              <a:buChar char="•"/>
              <a:defRPr/>
            </a:pPr>
            <a:r>
              <a:rPr lang="de-DE" altLang="de-DE" sz="2200" b="1" dirty="0" err="1" smtClean="0"/>
              <a:t>Participation</a:t>
            </a:r>
            <a:r>
              <a:rPr lang="de-DE" altLang="de-DE" sz="2200" b="1" dirty="0" smtClean="0"/>
              <a:t> </a:t>
            </a:r>
            <a:r>
              <a:rPr lang="de-DE" altLang="de-DE" sz="2200" b="1" dirty="0" err="1" smtClean="0"/>
              <a:t>by</a:t>
            </a:r>
            <a:r>
              <a:rPr lang="de-DE" altLang="de-DE" sz="2200" b="1" dirty="0" smtClean="0"/>
              <a:t> </a:t>
            </a:r>
            <a:r>
              <a:rPr lang="de-DE" altLang="de-DE" sz="2200" b="1" dirty="0" err="1" smtClean="0"/>
              <a:t>the</a:t>
            </a:r>
            <a:r>
              <a:rPr lang="de-DE" altLang="de-DE" sz="2200" b="1" dirty="0" smtClean="0"/>
              <a:t> </a:t>
            </a:r>
            <a:r>
              <a:rPr lang="de-DE" altLang="de-DE" sz="2200" b="1" dirty="0" err="1" smtClean="0"/>
              <a:t>employees</a:t>
            </a:r>
            <a:r>
              <a:rPr lang="de-DE" altLang="de-DE" sz="2200" b="1" dirty="0" smtClean="0"/>
              <a:t>:</a:t>
            </a:r>
          </a:p>
          <a:p>
            <a:pPr marL="0" indent="0">
              <a:spcBef>
                <a:spcPts val="600"/>
              </a:spcBef>
              <a:buClr>
                <a:srgbClr val="C00073"/>
              </a:buClr>
              <a:buSzPct val="100000"/>
              <a:defRPr/>
            </a:pPr>
            <a:r>
              <a:rPr lang="de-DE" altLang="de-DE" sz="2200" b="1" dirty="0"/>
              <a:t> </a:t>
            </a:r>
            <a:r>
              <a:rPr lang="de-DE" altLang="de-DE" sz="2200" b="1" dirty="0" smtClean="0"/>
              <a:t>    </a:t>
            </a:r>
            <a:r>
              <a:rPr lang="de-DE" altLang="de-DE" sz="2200" dirty="0" err="1" smtClean="0"/>
              <a:t>Cooperative</a:t>
            </a:r>
            <a:r>
              <a:rPr lang="de-DE" altLang="de-DE" sz="2200" dirty="0" smtClean="0"/>
              <a:t> (</a:t>
            </a:r>
            <a:r>
              <a:rPr lang="de-DE" altLang="de-DE" sz="2200" dirty="0" err="1" smtClean="0"/>
              <a:t>participative</a:t>
            </a:r>
            <a:r>
              <a:rPr lang="de-DE" altLang="de-DE" sz="2200" dirty="0" smtClean="0"/>
              <a:t>), </a:t>
            </a:r>
            <a:r>
              <a:rPr lang="de-DE" altLang="de-DE" sz="2200" dirty="0" err="1" smtClean="0"/>
              <a:t>democratic</a:t>
            </a:r>
            <a:r>
              <a:rPr lang="de-DE" altLang="de-DE" sz="2200" dirty="0" smtClean="0"/>
              <a:t/>
            </a:r>
            <a:br>
              <a:rPr lang="de-DE" altLang="de-DE" sz="2200" dirty="0" smtClean="0"/>
            </a:br>
            <a:r>
              <a:rPr lang="de-DE" altLang="de-DE" sz="2200" dirty="0" smtClean="0"/>
              <a:t>     </a:t>
            </a:r>
            <a:r>
              <a:rPr lang="de-DE" altLang="de-DE" sz="2200" dirty="0" err="1" smtClean="0"/>
              <a:t>leadership</a:t>
            </a:r>
            <a:r>
              <a:rPr lang="de-DE" altLang="de-DE" sz="2200" dirty="0" smtClean="0"/>
              <a:t> style</a:t>
            </a:r>
          </a:p>
          <a:p>
            <a:pPr marL="0" indent="0">
              <a:spcBef>
                <a:spcPts val="600"/>
              </a:spcBef>
              <a:buClr>
                <a:srgbClr val="C00073"/>
              </a:buClr>
              <a:buSzPct val="100000"/>
              <a:defRPr/>
            </a:pPr>
            <a:endParaRPr lang="de-DE" altLang="de-DE" sz="2200" b="1" dirty="0" smtClean="0"/>
          </a:p>
          <a:p>
            <a:pPr>
              <a:spcBef>
                <a:spcPts val="600"/>
              </a:spcBef>
              <a:buClr>
                <a:srgbClr val="C00073"/>
              </a:buClr>
              <a:buSzPct val="100000"/>
              <a:buFont typeface="Arial" charset="0"/>
              <a:buChar char="•"/>
              <a:defRPr/>
            </a:pPr>
            <a:r>
              <a:rPr lang="de-DE" altLang="de-DE" sz="2200" b="1" dirty="0" err="1" smtClean="0"/>
              <a:t>Employees</a:t>
            </a:r>
            <a:r>
              <a:rPr lang="de-DE" altLang="de-DE" sz="2200" b="1" dirty="0" smtClean="0"/>
              <a:t> </a:t>
            </a:r>
            <a:r>
              <a:rPr lang="de-DE" altLang="de-DE" sz="2200" b="1" dirty="0" err="1" smtClean="0"/>
              <a:t>are</a:t>
            </a:r>
            <a:r>
              <a:rPr lang="de-DE" altLang="de-DE" sz="2200" b="1" dirty="0" smtClean="0"/>
              <a:t> </a:t>
            </a:r>
            <a:r>
              <a:rPr lang="de-DE" altLang="de-DE" sz="2200" b="1" dirty="0" err="1" smtClean="0"/>
              <a:t>autonomous</a:t>
            </a:r>
            <a:r>
              <a:rPr lang="de-DE" altLang="de-DE" sz="2200" b="1" dirty="0" smtClean="0"/>
              <a:t>:</a:t>
            </a:r>
            <a:br>
              <a:rPr lang="de-DE" altLang="de-DE" sz="2200" b="1" dirty="0" smtClean="0"/>
            </a:br>
            <a:r>
              <a:rPr lang="de-DE" altLang="de-DE" sz="2200" dirty="0" smtClean="0"/>
              <a:t>Laissez-faire </a:t>
            </a:r>
            <a:r>
              <a:rPr lang="de-DE" altLang="de-DE" sz="2200" dirty="0" err="1" smtClean="0"/>
              <a:t>leadership</a:t>
            </a:r>
            <a:r>
              <a:rPr lang="de-DE" altLang="de-DE" sz="2200" dirty="0" smtClean="0"/>
              <a:t> style</a:t>
            </a:r>
            <a:endParaRPr lang="de-DE" altLang="de-DE" dirty="0" smtClean="0"/>
          </a:p>
        </p:txBody>
      </p:sp>
      <p:sp>
        <p:nvSpPr>
          <p:cNvPr id="12292" name="Text Box 3"/>
          <p:cNvSpPr txBox="1">
            <a:spLocks noChangeArrowheads="1"/>
          </p:cNvSpPr>
          <p:nvPr/>
        </p:nvSpPr>
        <p:spPr bwMode="auto">
          <a:xfrm>
            <a:off x="8243888" y="6332538"/>
            <a:ext cx="576262"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algn="r" eaLnBrk="1" hangingPunct="1">
              <a:spcBef>
                <a:spcPct val="0"/>
              </a:spcBef>
              <a:buClrTx/>
              <a:buFontTx/>
              <a:buNone/>
            </a:pPr>
            <a:fld id="{7394B96D-5307-4695-971B-6F48E39568ED}" type="slidenum">
              <a:rPr lang="de-DE" altLang="de-DE" sz="1200"/>
              <a:pPr algn="r" eaLnBrk="1" hangingPunct="1">
                <a:spcBef>
                  <a:spcPct val="0"/>
                </a:spcBef>
                <a:buClrTx/>
                <a:buFontTx/>
                <a:buNone/>
              </a:pPr>
              <a:t>9</a:t>
            </a:fld>
            <a:endParaRPr lang="de-DE" altLang="de-DE" sz="1200"/>
          </a:p>
        </p:txBody>
      </p:sp>
      <p:sp>
        <p:nvSpPr>
          <p:cNvPr id="12293" name="Text Box 4"/>
          <p:cNvSpPr txBox="1">
            <a:spLocks noChangeArrowheads="1"/>
          </p:cNvSpPr>
          <p:nvPr/>
        </p:nvSpPr>
        <p:spPr bwMode="auto">
          <a:xfrm>
            <a:off x="631825" y="6507163"/>
            <a:ext cx="6119813"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Leadership</a:t>
            </a:r>
            <a:endParaRPr lang="de-DE" altLang="de-DE" sz="1200" dirty="0">
              <a:solidFill>
                <a:srgbClr val="808080"/>
              </a:solidFill>
            </a:endParaRPr>
          </a:p>
        </p:txBody>
      </p:sp>
      <p:sp>
        <p:nvSpPr>
          <p:cNvPr id="12294" name="Text Box 5"/>
          <p:cNvSpPr txBox="1">
            <a:spLocks noChangeArrowheads="1"/>
          </p:cNvSpPr>
          <p:nvPr/>
        </p:nvSpPr>
        <p:spPr bwMode="auto">
          <a:xfrm>
            <a:off x="6902450" y="6335713"/>
            <a:ext cx="1270000" cy="333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1pPr>
            <a:lvl2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2pPr>
            <a:lvl3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3pPr>
            <a:lvl4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4pPr>
            <a:lvl5pPr>
              <a:spcBef>
                <a:spcPts val="600"/>
              </a:spcBef>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600"/>
              </a:spcBef>
              <a:spcAft>
                <a:spcPct val="0"/>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ea typeface="Microsoft YaHei" panose="020B0503020204020204" pitchFamily="34" charset="-122"/>
              </a:defRPr>
            </a:lvl9pPr>
          </a:lstStyle>
          <a:p>
            <a:pPr eaLnBrk="1" hangingPunct="1">
              <a:spcBef>
                <a:spcPct val="0"/>
              </a:spcBef>
              <a:buClrTx/>
              <a:buFontTx/>
              <a:buNone/>
            </a:pPr>
            <a:r>
              <a:rPr lang="de-DE" altLang="de-DE" sz="1200" dirty="0" smtClean="0">
                <a:solidFill>
                  <a:srgbClr val="808080"/>
                </a:solidFill>
              </a:rPr>
              <a:t>April 2018</a:t>
            </a:r>
            <a:endParaRPr lang="de-DE" altLang="de-DE" sz="1200" dirty="0">
              <a:solidFill>
                <a:srgbClr val="808080"/>
              </a:solidFill>
            </a:endParaRPr>
          </a:p>
        </p:txBody>
      </p:sp>
    </p:spTree>
    <p:extLst>
      <p:ext uri="{BB962C8B-B14F-4D97-AF65-F5344CB8AC3E}">
        <p14:creationId xmlns:p14="http://schemas.microsoft.com/office/powerpoint/2010/main" val="424541614"/>
      </p:ext>
    </p:extLst>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Arial"/>
        <a:ea typeface="Microsoft YaHei"/>
        <a:cs typeface=""/>
      </a:majorFont>
      <a:minorFont>
        <a:latin typeface="Arial"/>
        <a:ea typeface="Microsoft YaHei"/>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altLang="de-DE" sz="2400" b="0" i="0" u="none" strike="noStrike" cap="none" normalizeH="0" baseline="0" smtClean="0">
            <a:ln>
              <a:noFill/>
            </a:ln>
            <a:solidFill>
              <a:schemeClr val="bg1"/>
            </a:solidFill>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altLang="de-DE" sz="2400" b="0" i="0" u="none" strike="noStrike" cap="none" normalizeH="0" baseline="0" smtClean="0">
            <a:ln>
              <a:noFill/>
            </a:ln>
            <a:solidFill>
              <a:schemeClr val="bg1"/>
            </a:solidFill>
            <a:effectLst/>
            <a:latin typeface="Arial" charset="0"/>
            <a:ea typeface="Microsoft YaHei" charset="-122"/>
          </a:defRPr>
        </a:defPPr>
      </a:lstStyle>
    </a:lnDef>
  </a:objectDefaults>
  <a:extraClrSchemeLst>
    <a:extraClrScheme>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arissa">
  <a:themeElements>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Arial"/>
        <a:ea typeface="Microsoft YaHei"/>
        <a:cs typeface=""/>
      </a:majorFont>
      <a:minorFont>
        <a:latin typeface="Arial"/>
        <a:ea typeface="Microsoft YaHei"/>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altLang="de-DE" sz="2400" b="0" i="0" u="none" strike="noStrike" cap="none" normalizeH="0" baseline="0" smtClean="0">
            <a:ln>
              <a:noFill/>
            </a:ln>
            <a:solidFill>
              <a:schemeClr val="bg1"/>
            </a:solidFill>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altLang="de-DE" sz="2400" b="0" i="0" u="none" strike="noStrike" cap="none" normalizeH="0" baseline="0" smtClean="0">
            <a:ln>
              <a:noFill/>
            </a:ln>
            <a:solidFill>
              <a:schemeClr val="bg1"/>
            </a:solidFill>
            <a:effectLst/>
            <a:latin typeface="Arial" charset="0"/>
            <a:ea typeface="Microsoft YaHei" charset="-122"/>
          </a:defRPr>
        </a:defPPr>
      </a:lstStyle>
    </a:lnDef>
  </a:objectDefaults>
  <a:extraClrSchemeLst>
    <a:extraClrScheme>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1494</Words>
  <Application>Microsoft Office PowerPoint</Application>
  <PresentationFormat>Bildschirmpräsentation (4:3)</PresentationFormat>
  <Paragraphs>333</Paragraphs>
  <Slides>28</Slides>
  <Notes>21</Notes>
  <HiddenSlides>0</HiddenSlides>
  <MMClips>0</MMClips>
  <ScaleCrop>false</ScaleCrop>
  <HeadingPairs>
    <vt:vector size="6" baseType="variant">
      <vt:variant>
        <vt:lpstr>Verwendete Schriftarten</vt:lpstr>
      </vt:variant>
      <vt:variant>
        <vt:i4>8</vt:i4>
      </vt:variant>
      <vt:variant>
        <vt:lpstr>Design</vt:lpstr>
      </vt:variant>
      <vt:variant>
        <vt:i4>2</vt:i4>
      </vt:variant>
      <vt:variant>
        <vt:lpstr>Folientitel</vt:lpstr>
      </vt:variant>
      <vt:variant>
        <vt:i4>28</vt:i4>
      </vt:variant>
    </vt:vector>
  </HeadingPairs>
  <TitlesOfParts>
    <vt:vector size="38" baseType="lpstr">
      <vt:lpstr>Microsoft YaHei</vt:lpstr>
      <vt:lpstr>Arial</vt:lpstr>
      <vt:lpstr>Calibri</vt:lpstr>
      <vt:lpstr>Segoe UI</vt:lpstr>
      <vt:lpstr>TheSans 5</vt:lpstr>
      <vt:lpstr>Times</vt:lpstr>
      <vt:lpstr>Times New Roman</vt:lpstr>
      <vt:lpstr>Wingdings</vt:lpstr>
      <vt:lpstr>Larissa</vt:lpstr>
      <vt:lpstr>1_Larissa</vt:lpstr>
      <vt:lpstr>PowerPoint-Präsentation</vt:lpstr>
      <vt:lpstr>PowerPoint-Präsentation</vt:lpstr>
      <vt:lpstr>PowerPoint-Präsentation</vt:lpstr>
      <vt:lpstr>PowerPoint-Präsentation</vt:lpstr>
      <vt:lpstr>Leadership competencies - Iceberg model</vt:lpstr>
      <vt:lpstr>Leadership tasks</vt:lpstr>
      <vt:lpstr>PowerPoint-Präsentation</vt:lpstr>
      <vt:lpstr>PowerPoint-Präsentation</vt:lpstr>
      <vt:lpstr>PowerPoint-Präsentation</vt:lpstr>
      <vt:lpstr>Traditional leadership styles </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Leadership: roles, responsibilities, expectations</vt:lpstr>
      <vt:lpstr> Employees‘ expectations: leaders duties and responsibilities</vt:lpstr>
      <vt:lpstr>PowerPoint-Präsentation</vt:lpstr>
      <vt:lpstr>Dilemmas in leadership roles</vt:lpstr>
      <vt:lpstr>Characteristics of leadership  according to gender</vt:lpstr>
      <vt:lpstr>Self-management – Objectives</vt:lpstr>
      <vt:lpstr>PowerPoint-Präsentation</vt:lpstr>
      <vt:lpstr>Self-management  Objectives…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Seminare bei der EU</dc:title>
  <dc:creator>Mary Ann Siara-Decker</dc:creator>
  <cp:lastModifiedBy>aweigend</cp:lastModifiedBy>
  <cp:revision>289</cp:revision>
  <cp:lastPrinted>2018-04-06T12:39:31Z</cp:lastPrinted>
  <dcterms:created xsi:type="dcterms:W3CDTF">2013-03-05T11:28:43Z</dcterms:created>
  <dcterms:modified xsi:type="dcterms:W3CDTF">2018-05-16T09:00:42Z</dcterms:modified>
</cp:coreProperties>
</file>